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qu4DNu5iFK1uuiyv4TYWimnY0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45E04-56F0-4622-B287-56A80109B1B7}">
  <a:tblStyle styleId="{69C45E04-56F0-4622-B287-56A80109B1B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2CCB0FB-A5B5-4EA4-9E6C-E0B196EB361B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AED6A5C-664C-4477-8144-169511FDE8D0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TxStyle b="off" i="off"/>
      <a:tcStyle>
        <a:tcBdr/>
        <a:fill>
          <a:solidFill>
            <a:srgbClr val="E0E0E0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0E0E0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0BA75BA-01F0-4DC9-AD2D-360B42245BE0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8F03C16-EBEE-474A-8C92-0E3182AFA238}" styleName="Table_4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4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3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토마토 선크림을 비건라인 제품으로 선정하기엔 유아 친화 이미지대한 부족함이 많음 </a:t>
            </a:r>
            <a:endParaRPr/>
          </a:p>
        </p:txBody>
      </p:sp>
      <p:sp>
        <p:nvSpPr>
          <p:cNvPr id="285" name="Google Shape;2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아토피 와 스킨푸드 키워드 연관 분석 표를 통해 스킨푸드 비건라인 제품이 아토피를 가진 아동들도 사용할 수 있음을 확인 가능</a:t>
            </a:r>
            <a:endParaRPr/>
          </a:p>
        </p:txBody>
      </p:sp>
      <p:sp>
        <p:nvSpPr>
          <p:cNvPr id="396" name="Google Shape;3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5" name="Google Shape;4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네이버 광고  https://m.blog.naver.com/PostView.nhn?blogId=kton12&amp;logNo=220863070957&amp;proxyReferer=https:%2F%2Fwww.google.com%2F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8" name="Google Shape;51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네이버 광고  https://m.blog.naver.com/PostView.nhn?blogId=kton12&amp;logNo=220863070957&amp;proxyReferer=https:%2F%2Fwww.google.com%2F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6" name="Google Shape;536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9" name="Google Shape;5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6" name="Google Shape;5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9" name="Google Shape;5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스킨푸드 관계자는 “많은 소비자들이 캐롯 카로틴 라인에 대한 많은 관심과 사랑을 보내주시고 있어,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ko-KR" sz="12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비건 마케팅에 더욱 집중하게 됐다”며</a:t>
            </a:r>
            <a:r>
              <a:rPr lang="ko-KR" sz="12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…(중략)</a:t>
            </a:r>
            <a:r>
              <a:rPr lang="ko-KR" sz="12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sz="1200"/>
              <a:t>장업신문, </a:t>
            </a:r>
            <a:r>
              <a:rPr lang="ko-KR" sz="1200" b="0" i="0">
                <a:solidFill>
                  <a:srgbClr val="77787B"/>
                </a:solidFill>
                <a:latin typeface="Arial"/>
                <a:ea typeface="Arial"/>
                <a:cs typeface="Arial"/>
                <a:sym typeface="Arial"/>
              </a:rPr>
              <a:t> 2021.03.02, ‘스킨푸드, 비건마케팅 강</a:t>
            </a:r>
            <a:r>
              <a:rPr lang="ko-KR" sz="1200">
                <a:solidFill>
                  <a:srgbClr val="77787B"/>
                </a:solidFill>
                <a:latin typeface="Arial"/>
                <a:ea typeface="Arial"/>
                <a:cs typeface="Arial"/>
                <a:sym typeface="Arial"/>
              </a:rPr>
              <a:t>화’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sz="12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스킨푸드는 새로운 도약을 위한 브랜드 정체성 강화 등을 위해 </a:t>
            </a:r>
            <a:endParaRPr sz="1200" b="0" i="1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None/>
            </a:pPr>
            <a:r>
              <a:rPr lang="ko-KR" sz="1200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캐롯 카로틴 라인을 바탕으로 한 비건 마케팅을 강화한다고 2일 밝혔다.</a:t>
            </a:r>
            <a:br>
              <a:rPr lang="ko-KR" sz="1200" i="1"/>
            </a:br>
            <a:r>
              <a:rPr lang="ko-KR" sz="1200"/>
              <a:t>신아일보, 2021.03.02, ‘스킨푸드, 비건마케팅 강화…’캐롯 카로틴’ 라인발매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.shopping.naver.com/adcr.nhn?x=z%2FPP2dxULDGgnt8VB%2Bqaef%2F%2F%2Fw%3D%3DsxOcteYUqDujeKOEUiKBHyhB28nU5j2dh2EJD7V4Ymi5jEA7pM8CGADMItBVGGdN4uIoXidQLEVMiY1%2FQrB87sUls1M9xucXxkPPt7QTmSRFr6kdrp7BvT8OlwZ7P37YySqsFlYPfdsMo00HHYnI9OAoPjlFFwRDIrDZbkDjWwSUBga1MHUnCh2VNWs3c8tn2%2Fhpr%2B%2FZL8LaD%2FRGKeP28SrngnxQ7ssMZd09T0OjyjIzs6LLCKqgKC7e9YQTZvJYTnLmPybigDz79rhPJkoUq1lxUfmXRQtVkHAIIMkXTrJvNjLNpfHXQchE2WlL2KZDrudlY%2B7g%2B1%2BnR8QNIJThrjNXP50Ik2Ae%2F%2BI8KHRaJ3cNVXemfpmeX70wC2wQT5nyi5pxiwDZPU40LYzhHX%2FcRv1GunuzTzXBHw10V5kr7SmizaLo3YojXuQJMvdaZ%2BI%2FywTeqfcwNqMz7%2BLjB5Gu96JqCrkK5kIjivjWMPiwWSvSG1hRPDEq4k9bFydyYqQJ%2FRZMw4gd1ULuwqOrBLPfZpVH7emI%2FNaSoipSAjO4IeqfwIY%2BrM9l8eyb1JOcVSrdRx3T0cWKMiSjAIZSfLV7nYbsD%2FS9I%2B2LxwdjijZ9qy3DHQiCEOW1KfdHbUL4bRd48m0ZgqZCJ8xGxcNLwsgl7%2F%2F6suBQH1V68VSdP4hFuDVhr3NrpPjNZRpUF8X8lxRxLGNly6v6CCRxPOs8Lg7Yymx0cjwVm1BUYVknE7IEMpz4%3D&amp;nvMid=22434927370&amp;catId=50000439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cr.shopping.naver.com/adcr.nhn?x=Uv2C0%2Bfz2LyYRteAiWpqrP%2F%2F%2Fw%3D%3DsNiSUn3RwZHCRN0G%2FyTSY8laYE6gl4cXVI4CV7yHHb4mNNy1SJir8ZudF2gWM%2Fgl6%2BfoqHPF2VT4S0u%2FYriAtUmedW%2BMyCIcyNsWGbi%2FX%2FUA%2Fa18qhDQ1A%2FKJp3fgBDorVyxYihjx1vNO1zCRQ8rnajg8Xm4T9vxrBGirU4OzCQtzIo5ZW8KU9hsZefgvh%2BQqyWSciQfOXxQM4cnbSbzBsFVd6Z%2BmZ5fvTALbBBPmfKLXDtdWRU52sEvhVeauVuVVfegI00yIB6EQhm35R4QoHbEuvFwcXrJ3VDTKUIw9FCh6Eb6m6lZbm8fBpXuMhZMA5QTd3hJObfPhtL1KjnpURxoLtEtXajYtZ3mfqMu2GELL%2Fowdnq7%2Fmfq67OVRzok0S5SJNLgIdS1XFCtZ5GETGFpiGbyfUBzYbnaILeCnkErz%2BW1R6bbqRnUCfQXLuR7JiI%2B2QYvFdFatYS8LzQyKiYsdZBmB%2BvkGBtaWrMGWEElINFN5chdokGZpzXXpXJm6Xpepzsg3gPs4tEZoTLjslxTgdg6lyQVno56V9DKjJ796lTr393uJAxQP%2BAhkNeg5uAFLSKMyk4MHo2i9AoknHAUIXfL4ej8deU02HEZK0Yy7A%2F0vSPti8cHY4o2fastwfUMgSrZG%2FezxPmsonxvX9fLonzg5J%2FZBSFTFMe47c0l7N0%2BKs0gSFTdhwMrBXaDkk3WS9oZdjLM%2BaFuyIp2Fj8bRwMZkTMS%2FDOlo8hXIFRSCqA6%2BrrPkSkQjk3bFq%2FUy&amp;nvMid=15242506372&amp;catId=5000043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575" y="647698"/>
            <a:ext cx="4762500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536361" y="4886323"/>
            <a:ext cx="4652100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ko-KR"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여름 맞이</a:t>
            </a:r>
            <a:endParaRPr sz="3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ko-KR"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스킨푸드 신제품 인사이트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 flipH="1">
            <a:off x="170139" y="4813995"/>
            <a:ext cx="2571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" name="Google Shape;93;p1"/>
            <p:cNvPicPr preferRelativeResize="0"/>
            <p:nvPr/>
          </p:nvPicPr>
          <p:blipFill rotWithShape="1">
            <a:blip r:embed="rId4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"/>
          <p:cNvSpPr txBox="1"/>
          <p:nvPr/>
        </p:nvSpPr>
        <p:spPr>
          <a:xfrm>
            <a:off x="8725415" y="4972643"/>
            <a:ext cx="5661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0" y="647698"/>
            <a:ext cx="865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2조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4822" y="569888"/>
            <a:ext cx="6467178" cy="631842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 flipH="1">
            <a:off x="5087557" y="4796029"/>
            <a:ext cx="2571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ko-KR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/>
          <p:nvPr/>
        </p:nvSpPr>
        <p:spPr>
          <a:xfrm>
            <a:off x="306572" y="795086"/>
            <a:ext cx="11578855" cy="5772484"/>
          </a:xfrm>
          <a:prstGeom prst="rect">
            <a:avLst/>
          </a:prstGeom>
          <a:solidFill>
            <a:srgbClr val="7F7F7F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1" descr="텍스트이(가) 표시된 사진&#10;&#10;자동 생성된 설명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569888"/>
            <a:ext cx="12192000" cy="62731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1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273" name="Google Shape;273;p31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4" name="Google Shape;274;p31"/>
            <p:cNvPicPr preferRelativeResize="0"/>
            <p:nvPr/>
          </p:nvPicPr>
          <p:blipFill rotWithShape="1">
            <a:blip r:embed="rId4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31"/>
          <p:cNvSpPr txBox="1"/>
          <p:nvPr/>
        </p:nvSpPr>
        <p:spPr>
          <a:xfrm>
            <a:off x="67164" y="107752"/>
            <a:ext cx="509992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브랜드 및 시장 분석 – 선크림 spf 조작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1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032" y="1038235"/>
            <a:ext cx="4205248" cy="2270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5530" y="1076016"/>
            <a:ext cx="4242556" cy="219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 descr="텍스트, 표지판, 정장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9755" y="3788736"/>
            <a:ext cx="4164318" cy="219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7358" y="3005502"/>
            <a:ext cx="4418025" cy="408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9415" y="331023"/>
            <a:ext cx="4418025" cy="408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65414" y="292418"/>
            <a:ext cx="4418025" cy="4086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7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288" name="Google Shape;288;p7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7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7"/>
          <p:cNvSpPr txBox="1"/>
          <p:nvPr/>
        </p:nvSpPr>
        <p:spPr>
          <a:xfrm>
            <a:off x="1397087" y="5951856"/>
            <a:ext cx="898288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&lt;유아 비건 선제품&gt;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7"/>
          <p:cNvSpPr txBox="1"/>
          <p:nvPr/>
        </p:nvSpPr>
        <p:spPr>
          <a:xfrm>
            <a:off x="67164" y="107752"/>
            <a:ext cx="713192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브랜드 및 시장 분석 – 타겟 세분화에 따른 제품군 선정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7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293" name="Google Shape;293;p7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4" name="Google Shape;294;p7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여름 대비 스킨푸드 비건라인 선크림 신제품 – ‘아이부터 쓸 수 있는 비건라인 선크림’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95" name="Google Shape;295;p7"/>
          <p:cNvGraphicFramePr/>
          <p:nvPr/>
        </p:nvGraphicFramePr>
        <p:xfrm>
          <a:off x="771616" y="2217514"/>
          <a:ext cx="10569825" cy="335290"/>
        </p:xfrm>
        <a:graphic>
          <a:graphicData uri="http://schemas.openxmlformats.org/drawingml/2006/table">
            <a:tbl>
              <a:tblPr firstRow="1" bandRow="1">
                <a:noFill/>
                <a:tableStyleId>{32CCB0FB-A5B5-4EA4-9E6C-E0B196EB361B}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스킨푸드 브랜드 이미지 향상을 위한 여름맞이 신제품 선정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9" name="Google Shape;299;p7"/>
          <p:cNvSpPr txBox="1"/>
          <p:nvPr/>
        </p:nvSpPr>
        <p:spPr>
          <a:xfrm>
            <a:off x="906859" y="1292343"/>
            <a:ext cx="1099555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생활 환경, 화장품 시장 이슈, 스킨푸드 브랜드 이미지를 종합했을 때 비건 라인 선크림에 대한 니즈 증가 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타겟층인 20대 후반, 30대 여성의 생애주기를 고려했을 때 자녀인 아동 선크림에 대한 니즈 또한 증가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12;p7">
            <a:extLst>
              <a:ext uri="{FF2B5EF4-FFF2-40B4-BE49-F238E27FC236}">
                <a16:creationId xmlns:a16="http://schemas.microsoft.com/office/drawing/2014/main" id="{E8BC9B17-0873-4A72-A808-94F0B0024D39}"/>
              </a:ext>
            </a:extLst>
          </p:cNvPr>
          <p:cNvSpPr/>
          <p:nvPr/>
        </p:nvSpPr>
        <p:spPr>
          <a:xfrm>
            <a:off x="4876329" y="2854739"/>
            <a:ext cx="2024396" cy="1741097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비건라인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13;p7">
            <a:extLst>
              <a:ext uri="{FF2B5EF4-FFF2-40B4-BE49-F238E27FC236}">
                <a16:creationId xmlns:a16="http://schemas.microsoft.com/office/drawing/2014/main" id="{F0BF84D7-AA02-4237-942D-C92E1A0D61B1}"/>
              </a:ext>
            </a:extLst>
          </p:cNvPr>
          <p:cNvSpPr/>
          <p:nvPr/>
        </p:nvSpPr>
        <p:spPr>
          <a:xfrm>
            <a:off x="4029778" y="3911615"/>
            <a:ext cx="2024396" cy="1741097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여름철 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314;p7">
            <a:extLst>
              <a:ext uri="{FF2B5EF4-FFF2-40B4-BE49-F238E27FC236}">
                <a16:creationId xmlns:a16="http://schemas.microsoft.com/office/drawing/2014/main" id="{92978AA9-C414-44EA-BA20-0766FA2B50B5}"/>
              </a:ext>
            </a:extLst>
          </p:cNvPr>
          <p:cNvSpPr/>
          <p:nvPr/>
        </p:nvSpPr>
        <p:spPr>
          <a:xfrm>
            <a:off x="5722880" y="3864973"/>
            <a:ext cx="2024396" cy="1741097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스킨푸드라는 </a:t>
            </a:r>
            <a:endParaRPr sz="16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로드샵의 이점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305" name="Google Shape;305;p2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6" name="Google Shape;306;p2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7" name="Google Shape;307;p2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308" name="Google Shape;308;p2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9" name="Google Shape;309;p2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소비자와 사용자에 대한 분리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2"/>
          <p:cNvSpPr txBox="1"/>
          <p:nvPr/>
        </p:nvSpPr>
        <p:spPr>
          <a:xfrm>
            <a:off x="67164" y="107752"/>
            <a:ext cx="642887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브랜드 및 시장 분석 -  아이 제품을 선정하는 엄마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"/>
          <p:cNvSpPr txBox="1"/>
          <p:nvPr/>
        </p:nvSpPr>
        <p:spPr>
          <a:xfrm>
            <a:off x="923372" y="1294525"/>
            <a:ext cx="1065218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구체적인 타겟층에 대한 분석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"/>
          <p:cNvSpPr txBox="1"/>
          <p:nvPr/>
        </p:nvSpPr>
        <p:spPr>
          <a:xfrm>
            <a:off x="4321509" y="2351782"/>
            <a:ext cx="354898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엄마 = 소비자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 = 사용자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"/>
          <p:cNvSpPr txBox="1"/>
          <p:nvPr/>
        </p:nvSpPr>
        <p:spPr>
          <a:xfrm>
            <a:off x="5262369" y="4093642"/>
            <a:ext cx="24895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 txBox="1"/>
          <p:nvPr/>
        </p:nvSpPr>
        <p:spPr>
          <a:xfrm>
            <a:off x="4321508" y="4573618"/>
            <a:ext cx="35489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유아시장 심층분석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 rot="5400000">
            <a:off x="5706035" y="3549562"/>
            <a:ext cx="779929" cy="800068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8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321" name="Google Shape;321;p8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8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3" name="Google Shape;323;p8"/>
          <p:cNvPicPr preferRelativeResize="0"/>
          <p:nvPr/>
        </p:nvPicPr>
        <p:blipFill rotWithShape="1">
          <a:blip r:embed="rId4">
            <a:alphaModFix/>
          </a:blip>
          <a:srcRect l="8725" t="6443" r="9127" b="6308"/>
          <a:stretch/>
        </p:blipFill>
        <p:spPr>
          <a:xfrm>
            <a:off x="551546" y="2605999"/>
            <a:ext cx="7244974" cy="4024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8"/>
          <p:cNvGrpSpPr/>
          <p:nvPr/>
        </p:nvGrpSpPr>
        <p:grpSpPr>
          <a:xfrm>
            <a:off x="864601" y="861076"/>
            <a:ext cx="10995551" cy="646290"/>
            <a:chOff x="734772" y="639928"/>
            <a:chExt cx="10995551" cy="646290"/>
          </a:xfrm>
        </p:grpSpPr>
        <p:cxnSp>
          <p:nvCxnSpPr>
            <p:cNvPr id="325" name="Google Shape;325;p8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26" name="Google Shape;326;p8"/>
            <p:cNvSpPr txBox="1"/>
            <p:nvPr/>
          </p:nvSpPr>
          <p:spPr>
            <a:xfrm>
              <a:off x="794792" y="639928"/>
              <a:ext cx="1087551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네이버 지식인 – 좋은 성분, 자외선 차단 지수, 세안 및 발림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8"/>
          <p:cNvSpPr txBox="1"/>
          <p:nvPr/>
        </p:nvSpPr>
        <p:spPr>
          <a:xfrm>
            <a:off x="7867204" y="5902624"/>
            <a:ext cx="360414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자외선, 차단, 여름, 기능, 지수, 외출, 햇빛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8"/>
          <p:cNvSpPr txBox="1"/>
          <p:nvPr/>
        </p:nvSpPr>
        <p:spPr>
          <a:xfrm>
            <a:off x="906859" y="1283046"/>
            <a:ext cx="106521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지식인 질문(구매예정자) 시 구매과정에서 고려하는 키워드 분석진행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성분(11개)&gt;자외선차단(7개)&gt;기타(2개)로 도출됨. 유아 화장품 특성에 맞게 좋고 순한 제품을 선호하는 비중이 높음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8"/>
          <p:cNvSpPr txBox="1"/>
          <p:nvPr/>
        </p:nvSpPr>
        <p:spPr>
          <a:xfrm>
            <a:off x="67164" y="107752"/>
            <a:ext cx="489672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유아 선제품 시장분석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/>
          <p:nvPr/>
        </p:nvSpPr>
        <p:spPr>
          <a:xfrm>
            <a:off x="8239695" y="2594291"/>
            <a:ext cx="2488800" cy="2437200"/>
          </a:xfrm>
          <a:prstGeom prst="ellipse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성분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7897810" y="4036493"/>
            <a:ext cx="1784700" cy="1767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자외선 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차단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10126623" y="4195602"/>
            <a:ext cx="1022400" cy="1038600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기타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"/>
          <p:cNvSpPr txBox="1"/>
          <p:nvPr/>
        </p:nvSpPr>
        <p:spPr>
          <a:xfrm>
            <a:off x="7897810" y="2875010"/>
            <a:ext cx="3573542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좋은, 성분, 자극, 순한, 천연, 화학, 트러블,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아토피, 시림, 유기농, 민감한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8"/>
          <p:cNvSpPr txBox="1"/>
          <p:nvPr/>
        </p:nvSpPr>
        <p:spPr>
          <a:xfrm>
            <a:off x="10158423" y="4811655"/>
            <a:ext cx="958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세안,발림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5" name="Google Shape;335;p8"/>
          <p:cNvGraphicFramePr/>
          <p:nvPr/>
        </p:nvGraphicFramePr>
        <p:xfrm>
          <a:off x="744983" y="2093145"/>
          <a:ext cx="10569825" cy="335290"/>
        </p:xfrm>
        <a:graphic>
          <a:graphicData uri="http://schemas.openxmlformats.org/drawingml/2006/table">
            <a:tbl>
              <a:tblPr firstRow="1" bandRow="1">
                <a:noFill/>
                <a:tableStyleId>{32CCB0FB-A5B5-4EA4-9E6C-E0B196EB361B}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유아 선제품 구매 예정자 니즈 분석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36" name="Google Shape;336;p8"/>
          <p:cNvCxnSpPr>
            <a:stCxn id="331" idx="4"/>
          </p:cNvCxnSpPr>
          <p:nvPr/>
        </p:nvCxnSpPr>
        <p:spPr>
          <a:xfrm>
            <a:off x="8790160" y="5804093"/>
            <a:ext cx="0" cy="87900"/>
          </a:xfrm>
          <a:prstGeom prst="straightConnector1">
            <a:avLst/>
          </a:prstGeom>
          <a:noFill/>
          <a:ln w="28575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9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342" name="Google Shape;342;p9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3" name="Google Shape;343;p9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" name="Google Shape;344;p9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345" name="Google Shape;345;p9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46" name="Google Shape;346;p9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네이버 블로그 – 키워드 분석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9"/>
          <p:cNvSpPr txBox="1"/>
          <p:nvPr/>
        </p:nvSpPr>
        <p:spPr>
          <a:xfrm>
            <a:off x="67165" y="107752"/>
            <a:ext cx="344975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유아 선제품 시장분석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p9"/>
          <p:cNvGraphicFramePr/>
          <p:nvPr/>
        </p:nvGraphicFramePr>
        <p:xfrm>
          <a:off x="744983" y="2206171"/>
          <a:ext cx="5218875" cy="4544400"/>
        </p:xfrm>
        <a:graphic>
          <a:graphicData uri="http://schemas.openxmlformats.org/drawingml/2006/table">
            <a:tbl>
              <a:tblPr firstRow="1" firstCol="1">
                <a:noFill/>
                <a:tableStyleId>{EAED6A5C-664C-4477-8144-169511FDE8D0}</a:tableStyleId>
              </a:tblPr>
              <a:tblGrid>
                <a:gridCol w="173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9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순위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9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키워드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9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빈도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순서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키워드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빈도수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피부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5759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사용 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5642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자외선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3868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제품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3573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차단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3018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성분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2961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얼굴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아토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여름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1875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외출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1845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자극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1666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엄마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1384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생각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1352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로션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1321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보호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수분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1250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E0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안심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1175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보습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1068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안전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1060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발림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1044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흡수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1043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크림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1014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걱정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1008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자연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625" marR="7625" marT="7625" marB="0" anchor="b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349" name="Google Shape;349;p9"/>
          <p:cNvSpPr txBox="1"/>
          <p:nvPr/>
        </p:nvSpPr>
        <p:spPr>
          <a:xfrm>
            <a:off x="923372" y="1294525"/>
            <a:ext cx="106521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블로그 포스팅(구매자)의 구매 후 사용후기에서 언급하는 키워드 분석진행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보습력, 흡수력, 발림성이 좋고 민감성도 안심하고 사용할 수 있는 클렌징 잘되는 선제품을 선호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9"/>
          <p:cNvSpPr txBox="1"/>
          <p:nvPr/>
        </p:nvSpPr>
        <p:spPr>
          <a:xfrm>
            <a:off x="6228108" y="5363066"/>
            <a:ext cx="5086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4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보습력, 흡수력, 발림성, 세안력이 좋고 </a:t>
            </a:r>
            <a:endParaRPr sz="1400" b="0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4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자연성분의 자극없는 선제품 선호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1" name="Google Shape;351;p9"/>
          <p:cNvGraphicFramePr/>
          <p:nvPr/>
        </p:nvGraphicFramePr>
        <p:xfrm>
          <a:off x="744983" y="2093145"/>
          <a:ext cx="10569825" cy="335290"/>
        </p:xfrm>
        <a:graphic>
          <a:graphicData uri="http://schemas.openxmlformats.org/drawingml/2006/table">
            <a:tbl>
              <a:tblPr firstRow="1" bandRow="1">
                <a:noFill/>
                <a:tableStyleId>{32CCB0FB-A5B5-4EA4-9E6C-E0B196EB361B}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strike="noStrike" cap="none"/>
                        <a:t>유아 선제품 구매자 니즈 분석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p9"/>
          <p:cNvGraphicFramePr/>
          <p:nvPr/>
        </p:nvGraphicFramePr>
        <p:xfrm>
          <a:off x="6228108" y="2467046"/>
          <a:ext cx="5086700" cy="2826630"/>
        </p:xfrm>
        <a:graphic>
          <a:graphicData uri="http://schemas.openxmlformats.org/drawingml/2006/table">
            <a:tbl>
              <a:tblPr>
                <a:noFill/>
                <a:tableStyleId>{70BA75BA-01F0-4DC9-AD2D-360B42245BE0}</a:tableStyleId>
              </a:tblPr>
              <a:tblGrid>
                <a:gridCol w="163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자외선 차단 기능 요소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FDE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자외선, 차단, 여름, 외출, 시간,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자외선 차단 기능 외 선택요소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수분, 보습, 흡수, 세안, 발림, 타입, 로션, 크림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성분요소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성분, 자극, 보호, 안심, 안전, 자연, 무기자차, 민감, 자연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기타요소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D3C1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피부, 사용, 제품, 얼굴, 아토, 엄마, 생각, 걱정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3" name="Google Shape;353;p9"/>
          <p:cNvSpPr txBox="1"/>
          <p:nvPr/>
        </p:nvSpPr>
        <p:spPr>
          <a:xfrm>
            <a:off x="6228108" y="6380966"/>
            <a:ext cx="50867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정보: 네이버 블로그 (2007.3~2021.3, 총 12009개)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내용 : 아기썬크림 (4001개), 어린이썬크림(4004개), 유아썬크림(4004개)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11"/>
          <p:cNvGrpSpPr/>
          <p:nvPr/>
        </p:nvGrpSpPr>
        <p:grpSpPr>
          <a:xfrm>
            <a:off x="6816691" y="2799174"/>
            <a:ext cx="3383809" cy="3313653"/>
            <a:chOff x="8703257" y="1886289"/>
            <a:chExt cx="3383809" cy="3313653"/>
          </a:xfrm>
        </p:grpSpPr>
        <p:sp>
          <p:nvSpPr>
            <p:cNvPr id="359" name="Google Shape;359;p11"/>
            <p:cNvSpPr/>
            <p:nvPr/>
          </p:nvSpPr>
          <p:spPr>
            <a:xfrm>
              <a:off x="8703257" y="1886289"/>
              <a:ext cx="3383809" cy="3313653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5A9B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9150761" y="2357246"/>
              <a:ext cx="2488800" cy="243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수분감</a:t>
              </a:r>
              <a:endPara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발림성</a:t>
              </a:r>
              <a:endPara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11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362" name="Google Shape;362;p11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3" name="Google Shape;363;p11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p11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365" name="Google Shape;365;p11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6" name="Google Shape;366;p11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신제품 개발에 있어 세부 분석 해야하는 사항들 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11"/>
          <p:cNvSpPr txBox="1"/>
          <p:nvPr/>
        </p:nvSpPr>
        <p:spPr>
          <a:xfrm>
            <a:off x="67164" y="107752"/>
            <a:ext cx="656586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유아 선제품 시장분석 -  아이 제품을 선정하는 엄마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11"/>
          <p:cNvGrpSpPr/>
          <p:nvPr/>
        </p:nvGrpSpPr>
        <p:grpSpPr>
          <a:xfrm>
            <a:off x="1664627" y="2799175"/>
            <a:ext cx="3383809" cy="3313653"/>
            <a:chOff x="1298206" y="2357246"/>
            <a:chExt cx="3383809" cy="3313653"/>
          </a:xfrm>
        </p:grpSpPr>
        <p:sp>
          <p:nvSpPr>
            <p:cNvPr id="369" name="Google Shape;369;p11"/>
            <p:cNvSpPr/>
            <p:nvPr/>
          </p:nvSpPr>
          <p:spPr>
            <a:xfrm>
              <a:off x="1298206" y="2357246"/>
              <a:ext cx="3383809" cy="3313653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chemeClr val="accent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1745710" y="2795473"/>
              <a:ext cx="2488800" cy="243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무기자차</a:t>
              </a:r>
              <a:endPara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11"/>
          <p:cNvGrpSpPr/>
          <p:nvPr/>
        </p:nvGrpSpPr>
        <p:grpSpPr>
          <a:xfrm>
            <a:off x="4224899" y="1664760"/>
            <a:ext cx="3383809" cy="3313653"/>
            <a:chOff x="4181356" y="1772173"/>
            <a:chExt cx="3383809" cy="3313653"/>
          </a:xfrm>
        </p:grpSpPr>
        <p:sp>
          <p:nvSpPr>
            <p:cNvPr id="372" name="Google Shape;372;p11"/>
            <p:cNvSpPr/>
            <p:nvPr/>
          </p:nvSpPr>
          <p:spPr>
            <a:xfrm>
              <a:off x="4181356" y="1772173"/>
              <a:ext cx="3383809" cy="3313653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4628861" y="2210400"/>
              <a:ext cx="2488800" cy="2437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아토피</a:t>
              </a:r>
              <a:endPara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7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379" name="Google Shape;379;p37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0" name="Google Shape;380;p37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37"/>
          <p:cNvGrpSpPr/>
          <p:nvPr/>
        </p:nvGrpSpPr>
        <p:grpSpPr>
          <a:xfrm>
            <a:off x="864601" y="861076"/>
            <a:ext cx="10995551" cy="400110"/>
            <a:chOff x="734772" y="639928"/>
            <a:chExt cx="10995551" cy="400110"/>
          </a:xfrm>
        </p:grpSpPr>
        <p:cxnSp>
          <p:nvCxnSpPr>
            <p:cNvPr id="382" name="Google Shape;382;p37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83" name="Google Shape;383;p37"/>
            <p:cNvSpPr txBox="1"/>
            <p:nvPr/>
          </p:nvSpPr>
          <p:spPr>
            <a:xfrm>
              <a:off x="794792" y="639928"/>
              <a:ext cx="10875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37"/>
          <p:cNvSpPr txBox="1"/>
          <p:nvPr/>
        </p:nvSpPr>
        <p:spPr>
          <a:xfrm>
            <a:off x="923372" y="1294525"/>
            <a:ext cx="106521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피부에 얇은 보호막을 씌워 자외선을 반사, 분산 시켜 차단하는 무기자외선 차단제에 대한 선호도가 높음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뉴스 크롤 결과 자외선 차단을 위한 요소와 성분 간 긍정적 상관관계 있음을 파악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6883" y="2581926"/>
            <a:ext cx="4057925" cy="34458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6" name="Google Shape;386;p37"/>
          <p:cNvGraphicFramePr/>
          <p:nvPr/>
        </p:nvGraphicFramePr>
        <p:xfrm>
          <a:off x="744983" y="2093145"/>
          <a:ext cx="10569825" cy="335290"/>
        </p:xfrm>
        <a:graphic>
          <a:graphicData uri="http://schemas.openxmlformats.org/drawingml/2006/table">
            <a:tbl>
              <a:tblPr>
                <a:noFill/>
                <a:tableStyleId>{69C45E04-56F0-4622-B287-56A80109B1B7}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자외선 차단 키워드 세부 분석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7" name="Google Shape;387;p37"/>
          <p:cNvSpPr txBox="1"/>
          <p:nvPr/>
        </p:nvSpPr>
        <p:spPr>
          <a:xfrm>
            <a:off x="924621" y="849816"/>
            <a:ext cx="1087551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6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자외선 차단 -무기자차 자외선 차단 제품 선호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7"/>
          <p:cNvSpPr txBox="1"/>
          <p:nvPr/>
        </p:nvSpPr>
        <p:spPr>
          <a:xfrm>
            <a:off x="8479738" y="5977810"/>
            <a:ext cx="282000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정보: 네이버 뉴스 (2015~2021) </a:t>
            </a:r>
            <a:endParaRPr sz="9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내용: ‘무기자차’키워드 1450건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67165" y="107752"/>
            <a:ext cx="57820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유아 선제품 시장분석 – 무기자차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37"/>
          <p:cNvPicPr preferRelativeResize="0"/>
          <p:nvPr/>
        </p:nvPicPr>
        <p:blipFill rotWithShape="1">
          <a:blip r:embed="rId5">
            <a:alphaModFix/>
          </a:blip>
          <a:srcRect l="49565"/>
          <a:stretch/>
        </p:blipFill>
        <p:spPr>
          <a:xfrm>
            <a:off x="670881" y="2711587"/>
            <a:ext cx="3048541" cy="326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 rotWithShape="1">
          <a:blip r:embed="rId6">
            <a:alphaModFix/>
          </a:blip>
          <a:srcRect r="49565"/>
          <a:stretch/>
        </p:blipFill>
        <p:spPr>
          <a:xfrm>
            <a:off x="3327753" y="2506298"/>
            <a:ext cx="3565829" cy="36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 txBox="1"/>
          <p:nvPr/>
        </p:nvSpPr>
        <p:spPr>
          <a:xfrm>
            <a:off x="1803482" y="4107543"/>
            <a:ext cx="3048541" cy="34877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무기자차에 대한 압도적 선호도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6496065" y="6355461"/>
            <a:ext cx="481874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아이도 쓰기 좋은 자극 없는 마일드한 선케어 성분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10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399" name="Google Shape;399;p10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0" name="Google Shape;400;p10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Google Shape;401;p10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402" name="Google Shape;402;p10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03" name="Google Shape;403;p10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성분 - 아동 피부 트러블, 아토피 고려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10"/>
          <p:cNvSpPr txBox="1"/>
          <p:nvPr/>
        </p:nvSpPr>
        <p:spPr>
          <a:xfrm>
            <a:off x="923372" y="1294525"/>
            <a:ext cx="106521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10"/>
          <p:cNvGrpSpPr/>
          <p:nvPr/>
        </p:nvGrpSpPr>
        <p:grpSpPr>
          <a:xfrm>
            <a:off x="406400" y="2738891"/>
            <a:ext cx="4651001" cy="3381350"/>
            <a:chOff x="384202" y="2652585"/>
            <a:chExt cx="4673199" cy="3381350"/>
          </a:xfrm>
        </p:grpSpPr>
        <p:sp>
          <p:nvSpPr>
            <p:cNvPr id="406" name="Google Shape;406;p10"/>
            <p:cNvSpPr txBox="1"/>
            <p:nvPr/>
          </p:nvSpPr>
          <p:spPr>
            <a:xfrm>
              <a:off x="1369054" y="5418335"/>
              <a:ext cx="251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아토피 피부염</a:t>
              </a:r>
              <a:r>
                <a:rPr lang="ko-KR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내원일수</a:t>
              </a:r>
              <a:r>
                <a:rPr lang="ko-KR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0-9세가</a:t>
              </a:r>
              <a:r>
                <a:rPr lang="ko-KR" sz="17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압도적</a:t>
              </a:r>
              <a:endParaRPr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7" name="Google Shape;407;p10"/>
            <p:cNvGrpSpPr/>
            <p:nvPr/>
          </p:nvGrpSpPr>
          <p:grpSpPr>
            <a:xfrm>
              <a:off x="384202" y="2652585"/>
              <a:ext cx="4673199" cy="2765750"/>
              <a:chOff x="923382" y="2374714"/>
              <a:chExt cx="5309850" cy="3405676"/>
            </a:xfrm>
          </p:grpSpPr>
          <p:pic>
            <p:nvPicPr>
              <p:cNvPr id="408" name="Google Shape;408;p10"/>
              <p:cNvPicPr preferRelativeResize="0"/>
              <p:nvPr/>
            </p:nvPicPr>
            <p:blipFill rotWithShape="1">
              <a:blip r:embed="rId4">
                <a:alphaModFix/>
              </a:blip>
              <a:srcRect l="60610" t="25531" b="13342"/>
              <a:stretch/>
            </p:blipFill>
            <p:spPr>
              <a:xfrm>
                <a:off x="923382" y="2598886"/>
                <a:ext cx="5309850" cy="31815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9" name="Google Shape;409;p10"/>
              <p:cNvSpPr txBox="1"/>
              <p:nvPr/>
            </p:nvSpPr>
            <p:spPr>
              <a:xfrm>
                <a:off x="2226901" y="2374714"/>
                <a:ext cx="3252900" cy="37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2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&lt;연령구간별 요양급여비용총액 비율</a:t>
                </a:r>
                <a:r>
                  <a:rPr lang="ko-KR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&gt;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0"/>
              <p:cNvSpPr/>
              <p:nvPr/>
            </p:nvSpPr>
            <p:spPr>
              <a:xfrm>
                <a:off x="4726373" y="3299111"/>
                <a:ext cx="1506857" cy="683331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411" name="Google Shape;411;p10"/>
          <p:cNvGraphicFramePr/>
          <p:nvPr/>
        </p:nvGraphicFramePr>
        <p:xfrm>
          <a:off x="744983" y="2093145"/>
          <a:ext cx="10569825" cy="335290"/>
        </p:xfrm>
        <a:graphic>
          <a:graphicData uri="http://schemas.openxmlformats.org/drawingml/2006/table">
            <a:tbl>
              <a:tblPr firstRow="1" bandRow="1">
                <a:noFill/>
                <a:tableStyleId>{32CCB0FB-A5B5-4EA4-9E6C-E0B196EB361B}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성분 관련 키워드 연관 분석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2" name="Google Shape;412;p10"/>
          <p:cNvSpPr txBox="1"/>
          <p:nvPr/>
        </p:nvSpPr>
        <p:spPr>
          <a:xfrm>
            <a:off x="67164" y="107752"/>
            <a:ext cx="398232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유아 선제품 시장분석 - 아토피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p10"/>
          <p:cNvGraphicFramePr/>
          <p:nvPr/>
        </p:nvGraphicFramePr>
        <p:xfrm>
          <a:off x="5323228" y="3142752"/>
          <a:ext cx="2862875" cy="196750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FFED74"/>
                    </a:gs>
                    <a:gs pos="35000">
                      <a:srgbClr val="FFF09F"/>
                    </a:gs>
                    <a:gs pos="100000">
                      <a:srgbClr val="FFF9D6"/>
                    </a:gs>
                  </a:gsLst>
                  <a:lin ang="16200000" scaled="0"/>
                </a:gradFill>
                <a:tableStyleId>{48F03C16-EBEE-474A-8C92-0E3182AFA238}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source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target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support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캐롯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진정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0.026744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캐롯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당근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0.030620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진정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수분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0.030620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유자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잡티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/>
                        <a:t>0.086047</a:t>
                      </a:r>
                      <a:endParaRPr sz="1400" b="1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4" name="Google Shape;414;p10"/>
          <p:cNvGraphicFramePr/>
          <p:nvPr/>
        </p:nvGraphicFramePr>
        <p:xfrm>
          <a:off x="8451932" y="3140881"/>
          <a:ext cx="2862900" cy="1957000"/>
        </p:xfrm>
        <a:graphic>
          <a:graphicData uri="http://schemas.openxmlformats.org/drawingml/2006/table">
            <a:tbl>
              <a:tblPr firstRow="1" bandRow="1">
                <a:noFill/>
                <a:tableStyleId>{48F03C16-EBEE-474A-8C92-0E3182AFA238}</a:tableStyleId>
              </a:tblPr>
              <a:tblGrid>
                <a:gridCol w="95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source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target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support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보습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수분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0.030753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보습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아토피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0.025451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보습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유기농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0.023330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진정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수분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0.023330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5" name="Google Shape;415;p10"/>
          <p:cNvSpPr txBox="1"/>
          <p:nvPr/>
        </p:nvSpPr>
        <p:spPr>
          <a:xfrm>
            <a:off x="5593005" y="2759842"/>
            <a:ext cx="2323322" cy="30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스킨푸드 비건라인 화장품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0"/>
          <p:cNvSpPr txBox="1"/>
          <p:nvPr/>
        </p:nvSpPr>
        <p:spPr>
          <a:xfrm>
            <a:off x="8721709" y="2759841"/>
            <a:ext cx="2323322" cy="30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비건화장품 아토피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0"/>
          <p:cNvSpPr txBox="1"/>
          <p:nvPr/>
        </p:nvSpPr>
        <p:spPr>
          <a:xfrm>
            <a:off x="5323228" y="5185422"/>
            <a:ext cx="599158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스킨푸드 비건라인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유기 농산물 인증을 받은 무농약 재료를 사용하여 제작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전 성분 EWG 그린 등급 + 동물성 원료를 사용하지 않은 비건 제품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현재 개발된 </a:t>
            </a: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당근라인 제품 베타카로틴 성분 함유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붉게 달아오르는 피부를 진정시켜주는 효과有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아토피 및 예민한 피부를 가진 소비자들도 부담없이 사용가능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할 것으로 예상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38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423" name="Google Shape;423;p38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4" name="Google Shape;424;p38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5" name="Google Shape;42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287" y="2722847"/>
            <a:ext cx="6448169" cy="3852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8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427" name="Google Shape;427;p38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28" name="Google Shape;428;p38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발림성, 흡수력, 세안력 좋은 포장형태 – 튜브형 제품에 대한 선호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38"/>
          <p:cNvSpPr txBox="1"/>
          <p:nvPr/>
        </p:nvSpPr>
        <p:spPr>
          <a:xfrm>
            <a:off x="923372" y="1294525"/>
            <a:ext cx="106521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선크림, 선스틱, 선쿠션 등 리뷰 수, 리뷰 내용 분석결과 소비자의 선호도 파악 결과 선크림에 대한 선호도가 압도적임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발림성, 흡수력, 수분감을 원하는 소비자들에게 적합한 제형을 담을 수 있는 포장형태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0" name="Google Shape;430;p38"/>
          <p:cNvGraphicFramePr/>
          <p:nvPr/>
        </p:nvGraphicFramePr>
        <p:xfrm>
          <a:off x="744983" y="2093145"/>
          <a:ext cx="10569825" cy="335290"/>
        </p:xfrm>
        <a:graphic>
          <a:graphicData uri="http://schemas.openxmlformats.org/drawingml/2006/table">
            <a:tbl>
              <a:tblPr>
                <a:noFill/>
                <a:tableStyleId>{69C45E04-56F0-4622-B287-56A80109B1B7}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자외선 차단 기능 외 선택 요소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1" name="Google Shape;431;p38"/>
          <p:cNvSpPr txBox="1"/>
          <p:nvPr/>
        </p:nvSpPr>
        <p:spPr>
          <a:xfrm>
            <a:off x="1137046" y="2525790"/>
            <a:ext cx="428514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정보: 네이버 쇼핑 리뷰 (2014~2021)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내용: 유아썬크림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8"/>
          <p:cNvSpPr txBox="1"/>
          <p:nvPr/>
        </p:nvSpPr>
        <p:spPr>
          <a:xfrm>
            <a:off x="1495598" y="635234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선크림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8"/>
          <p:cNvSpPr txBox="1"/>
          <p:nvPr/>
        </p:nvSpPr>
        <p:spPr>
          <a:xfrm>
            <a:off x="3160619" y="635234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선스틱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8"/>
          <p:cNvSpPr txBox="1"/>
          <p:nvPr/>
        </p:nvSpPr>
        <p:spPr>
          <a:xfrm>
            <a:off x="4825640" y="635234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선쿠션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67165" y="107752"/>
            <a:ext cx="523891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유아 선제품 시장분석 – 수분감, 발림성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6" name="Google Shape;436;p38"/>
          <p:cNvGraphicFramePr/>
          <p:nvPr/>
        </p:nvGraphicFramePr>
        <p:xfrm>
          <a:off x="6263952" y="2675016"/>
          <a:ext cx="5050850" cy="685800"/>
        </p:xfrm>
        <a:graphic>
          <a:graphicData uri="http://schemas.openxmlformats.org/drawingml/2006/table">
            <a:tbl>
              <a:tblPr>
                <a:noFill/>
                <a:tableStyleId>{69C45E04-56F0-4622-B287-56A80109B1B7}</a:tableStyleId>
              </a:tblPr>
              <a:tblGrid>
                <a:gridCol w="141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블로그 크롤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수분, 보습, 흡수, 세안, 발림, 타입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37" name="Google Shape;437;p38"/>
          <p:cNvGrpSpPr/>
          <p:nvPr/>
        </p:nvGrpSpPr>
        <p:grpSpPr>
          <a:xfrm>
            <a:off x="6743456" y="3863122"/>
            <a:ext cx="4223422" cy="2209511"/>
            <a:chOff x="6743456" y="3863122"/>
            <a:chExt cx="4223422" cy="2209511"/>
          </a:xfrm>
        </p:grpSpPr>
        <p:sp>
          <p:nvSpPr>
            <p:cNvPr id="438" name="Google Shape;438;p38"/>
            <p:cNvSpPr/>
            <p:nvPr/>
          </p:nvSpPr>
          <p:spPr>
            <a:xfrm>
              <a:off x="6764548" y="3863122"/>
              <a:ext cx="1407931" cy="944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5F7FC"/>
                </a:gs>
                <a:gs pos="74000">
                  <a:srgbClr val="A9BEE4"/>
                </a:gs>
                <a:gs pos="83000">
                  <a:srgbClr val="A9BEE4"/>
                </a:gs>
                <a:gs pos="100000">
                  <a:srgbClr val="C5D3E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발림성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9558948" y="3880586"/>
              <a:ext cx="1407931" cy="944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EF8F4"/>
                </a:gs>
                <a:gs pos="74000">
                  <a:srgbClr val="F7C4A1"/>
                </a:gs>
                <a:gs pos="83000">
                  <a:srgbClr val="F7C4A1"/>
                </a:gs>
                <a:gs pos="100000">
                  <a:srgbClr val="FAD7B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흡수력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6743456" y="5128127"/>
              <a:ext cx="1407931" cy="944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EFBF1"/>
                </a:gs>
                <a:gs pos="74000">
                  <a:srgbClr val="FFE28B"/>
                </a:gs>
                <a:gs pos="83000">
                  <a:srgbClr val="FFE28B"/>
                </a:gs>
                <a:gs pos="100000">
                  <a:srgbClr val="FEEBB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세안력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9558948" y="5128127"/>
              <a:ext cx="1407931" cy="9445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AFAFA"/>
                </a:gs>
                <a:gs pos="74000">
                  <a:srgbClr val="D6D6D6"/>
                </a:gs>
                <a:gs pos="83000">
                  <a:srgbClr val="D6D6D6"/>
                </a:gs>
                <a:gs pos="100000">
                  <a:srgbClr val="E3E3E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제형선정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7998331" y="4378797"/>
              <a:ext cx="1756229" cy="117816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FBF4"/>
                </a:gs>
                <a:gs pos="74000">
                  <a:srgbClr val="BDDCA8"/>
                </a:gs>
                <a:gs pos="83000">
                  <a:srgbClr val="BDDCA8"/>
                </a:gs>
                <a:gs pos="100000">
                  <a:srgbClr val="D3E7C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선제품 포장형태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3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448" name="Google Shape;448;p13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9" name="Google Shape;449;p13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0" name="Google Shape;450;p13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451" name="Google Shape;451;p13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52" name="Google Shape;452;p13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엄마와 아이가 함께 쓸 수 있는 튜브형 무기자차 비건 라인 선크림 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13"/>
          <p:cNvSpPr txBox="1"/>
          <p:nvPr/>
        </p:nvSpPr>
        <p:spPr>
          <a:xfrm>
            <a:off x="67165" y="107752"/>
            <a:ext cx="50708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유아 선제품 시장분석 – 종합 분석 결과 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7712" y="1527734"/>
            <a:ext cx="1968350" cy="42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3"/>
          <p:cNvSpPr txBox="1"/>
          <p:nvPr/>
        </p:nvSpPr>
        <p:spPr>
          <a:xfrm>
            <a:off x="1755437" y="5949039"/>
            <a:ext cx="2352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 출시된 비건 라인의 당근을 활용한 선크림 예시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3"/>
          <p:cNvSpPr txBox="1"/>
          <p:nvPr/>
        </p:nvSpPr>
        <p:spPr>
          <a:xfrm>
            <a:off x="4865400" y="1355400"/>
            <a:ext cx="6003600" cy="57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포장 용기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플라스틱 튜브를 대체한 </a:t>
            </a:r>
            <a:r>
              <a:rPr lang="ko-KR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종이 튜브 화장품 용기 사용</a:t>
            </a: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 예정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최근 환경보존을 위해 </a:t>
            </a: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플라스틱 용기를 종이 용기로 대체</a:t>
            </a: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  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화장품 제조사들의 등장(아모레퍼시픽, 한국콜마 등)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 가능 푸드라인</a:t>
            </a: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흰민들레/ 당근/ 라벤더/ 유자 등 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자외선 차단 지수</a:t>
            </a:r>
            <a:endParaRPr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중요한 SPF지수 조작X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고객이 사용할 장소에 맞게 다양한 자외선 차단 지수의 제품 제공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일상용 SPF30이상, PA+이상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등산, 수영 등 야외활동 시 SPF48 PA+++ (논나노 논코메도 무기자차) 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• 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상세 내용</a:t>
            </a:r>
            <a:endParaRPr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촉촉하고, 가볍고, 보송보송한 마무리감이 특징인 무기자차 선크림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(</a:t>
            </a:r>
            <a:r>
              <a:rPr lang="ko-KR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수분 에센스 성분 10% 이상 함유, </a:t>
            </a:r>
            <a:r>
              <a:rPr lang="ko-KR" sz="12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논나노 논코메도 무기자차 성분</a:t>
            </a:r>
            <a:r>
              <a:rPr lang="ko-KR" sz="12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사용</a:t>
            </a:r>
            <a:r>
              <a:rPr lang="ko-KR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사용 재료 모두 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EWG 그린등급 100% </a:t>
            </a: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성분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세안 후 선크림의 잔여감없이 개운하고 산뜻하게 마무리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	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</a:t>
            </a:r>
            <a:r>
              <a:rPr lang="ko-KR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MZ세대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높아진 환경 감수성과 윤리 의식에</a:t>
            </a:r>
            <a:endParaRPr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	    눈높이를 맞춘 자외선 차단제 </a:t>
            </a:r>
            <a:endParaRPr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7" name="Google Shape;4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198" y="6252200"/>
            <a:ext cx="49837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6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103" name="Google Shape;103;p36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36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36"/>
          <p:cNvSpPr/>
          <p:nvPr/>
        </p:nvSpPr>
        <p:spPr>
          <a:xfrm>
            <a:off x="1496385" y="1191803"/>
            <a:ext cx="4599615" cy="314629"/>
          </a:xfrm>
          <a:prstGeom prst="rect">
            <a:avLst/>
          </a:prstGeom>
          <a:solidFill>
            <a:srgbClr val="E9E6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데이터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" name="Google Shape;106;p36"/>
          <p:cNvGraphicFramePr/>
          <p:nvPr/>
        </p:nvGraphicFramePr>
        <p:xfrm>
          <a:off x="337516" y="1702989"/>
          <a:ext cx="7005500" cy="4700560"/>
        </p:xfrm>
        <a:graphic>
          <a:graphicData uri="http://schemas.openxmlformats.org/drawingml/2006/table">
            <a:tbl>
              <a:tblPr>
                <a:noFill/>
                <a:tableStyleId>{69C45E04-56F0-4622-B287-56A80109B1B7}</a:tableStyleId>
              </a:tblPr>
              <a:tblGrid>
                <a:gridCol w="11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API, 크롤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정형데이터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내부 데이터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기타 데이터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4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수집 키워드/데이터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-블로그: 유아썬크림, 아기썬크림, 어린이 썬크림, 스킨푸드 비건라인 화장품, 스킨푸드비건 피부,스킨푸드 캐롯 카로틴 릴리프 크림, 스킨푸드 유자C 잡티 맑음 에센스, 스킨푸드 캐롯 카로틴, 비건화장품 아토피 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-지식인 : 영유아썬크림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-뉴스 : 스킨푸드, 이니스프리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-쇼핑 : 유아선크림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-통계청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:온라인쇼핑동향조사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-보건의료빅데이터개방시스템: 연령구간별 요양급여비용총액 비율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-한국기업평판연구소 빅데이터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-스킨푸드 제품 전성분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-스킨푸드 푸드라인별 특징, 유형별 제품종류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-월별 검색 수 추이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-월간 검색 수 사용자 통계/성별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-월간 검색 수 사용자통계/나이대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수집채널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네이버 블로그, 지식인, 뉴스, 쇼핑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통계청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스킨푸드 사이트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네이버 광고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수집기간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2021.3.16~2021.03.21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분석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플랫폼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-통계청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-보건의료빅데이터개방시스템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-네이버 광고 검색량 분석 시스템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" name="Google Shape;107;p36"/>
          <p:cNvSpPr/>
          <p:nvPr/>
        </p:nvSpPr>
        <p:spPr>
          <a:xfrm>
            <a:off x="7652388" y="1191803"/>
            <a:ext cx="4202096" cy="314629"/>
          </a:xfrm>
          <a:prstGeom prst="rect">
            <a:avLst/>
          </a:prstGeom>
          <a:solidFill>
            <a:srgbClr val="E9E6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분석방안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6"/>
          <p:cNvSpPr/>
          <p:nvPr/>
        </p:nvSpPr>
        <p:spPr>
          <a:xfrm>
            <a:off x="7652388" y="1702989"/>
            <a:ext cx="4202096" cy="4029983"/>
          </a:xfrm>
          <a:prstGeom prst="rect">
            <a:avLst/>
          </a:prstGeom>
          <a:solidFill>
            <a:srgbClr val="E9E6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API, 크롤 – 네이버 블로그, 지식인, 뉴스, 쇼핑 포스팅 등을 통한 시장 여론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정형 데이터 – 원인 분석, 현상 분석을 위한 객관적인 지표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내부 데이터 – 브랜드 특징파악, 성분 세부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기타 데이터 – 네이버 검색 키워드별 연령, 나이대, 검색 추이 분석을 통한 소비자 분석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6"/>
          <p:cNvSpPr txBox="1"/>
          <p:nvPr/>
        </p:nvSpPr>
        <p:spPr>
          <a:xfrm>
            <a:off x="67165" y="107752"/>
            <a:ext cx="399277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출처 및 분석 방안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14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464" name="Google Shape;464;p14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5" name="Google Shape;465;p14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14"/>
          <p:cNvSpPr txBox="1"/>
          <p:nvPr/>
        </p:nvSpPr>
        <p:spPr>
          <a:xfrm>
            <a:off x="744982" y="5803986"/>
            <a:ext cx="105566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‘선크림’시장 검색시 봄부터 관심증가, 6월에 최고치, 7월부터 급하락. 봄~6월에 마케팅 집중시기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-&gt;(최근1년)네이버 키워드 광고 그래프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4"/>
          <p:cNvSpPr txBox="1"/>
          <p:nvPr/>
        </p:nvSpPr>
        <p:spPr>
          <a:xfrm>
            <a:off x="4601029" y="2638214"/>
            <a:ext cx="68602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이니스프리와 비교했을 때 아직 회생절차를 밟은 화장품 기업의 이미지 강함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p14"/>
          <p:cNvGrpSpPr/>
          <p:nvPr/>
        </p:nvGrpSpPr>
        <p:grpSpPr>
          <a:xfrm>
            <a:off x="592140" y="792424"/>
            <a:ext cx="11268012" cy="440920"/>
            <a:chOff x="462311" y="571276"/>
            <a:chExt cx="11268012" cy="440920"/>
          </a:xfrm>
        </p:grpSpPr>
        <p:cxnSp>
          <p:nvCxnSpPr>
            <p:cNvPr id="469" name="Google Shape;469;p14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70" name="Google Shape;470;p14"/>
            <p:cNvSpPr txBox="1"/>
            <p:nvPr/>
          </p:nvSpPr>
          <p:spPr>
            <a:xfrm>
              <a:off x="462311" y="571276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유아 비건 선크림 마케팅 기획 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p14"/>
          <p:cNvSpPr txBox="1"/>
          <p:nvPr/>
        </p:nvSpPr>
        <p:spPr>
          <a:xfrm>
            <a:off x="67165" y="107752"/>
            <a:ext cx="45338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스킨푸드 비건유아선크림 마켓팅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2" name="Google Shape;472;p14"/>
          <p:cNvGraphicFramePr/>
          <p:nvPr/>
        </p:nvGraphicFramePr>
        <p:xfrm>
          <a:off x="744983" y="2093145"/>
          <a:ext cx="10569825" cy="335290"/>
        </p:xfrm>
        <a:graphic>
          <a:graphicData uri="http://schemas.openxmlformats.org/drawingml/2006/table">
            <a:tbl>
              <a:tblPr firstRow="1" bandRow="1">
                <a:noFill/>
                <a:tableStyleId>{32CCB0FB-A5B5-4EA4-9E6C-E0B196EB361B}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마케팅 방향 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3" name="Google Shape;473;p14"/>
          <p:cNvSpPr/>
          <p:nvPr/>
        </p:nvSpPr>
        <p:spPr>
          <a:xfrm>
            <a:off x="1367399" y="2595648"/>
            <a:ext cx="3432979" cy="40011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마케팅 채널 및 마케팅 시기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1193" y="2995758"/>
            <a:ext cx="5738217" cy="2687033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4"/>
          <p:cNvSpPr txBox="1"/>
          <p:nvPr/>
        </p:nvSpPr>
        <p:spPr>
          <a:xfrm>
            <a:off x="8366604" y="5271478"/>
            <a:ext cx="2722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정보 : 네이버 키워드 도구(2020.3~2021.3)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내용: ‘선크림’ 월별 검색 수 추이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5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481" name="Google Shape;481;p5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5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3" name="Google Shape;483;p5"/>
          <p:cNvSpPr txBox="1"/>
          <p:nvPr/>
        </p:nvSpPr>
        <p:spPr>
          <a:xfrm>
            <a:off x="67164" y="107752"/>
            <a:ext cx="440323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스킨푸드 비건유아선크림 마켓팅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5"/>
          <p:cNvGrpSpPr/>
          <p:nvPr/>
        </p:nvGrpSpPr>
        <p:grpSpPr>
          <a:xfrm>
            <a:off x="5564872" y="3442456"/>
            <a:ext cx="5290090" cy="3454986"/>
            <a:chOff x="3950840" y="2409137"/>
            <a:chExt cx="4192962" cy="2757661"/>
          </a:xfrm>
        </p:grpSpPr>
        <p:sp>
          <p:nvSpPr>
            <p:cNvPr id="485" name="Google Shape;485;p5"/>
            <p:cNvSpPr txBox="1"/>
            <p:nvPr/>
          </p:nvSpPr>
          <p:spPr>
            <a:xfrm>
              <a:off x="6442852" y="4920577"/>
              <a:ext cx="11528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월별 검색 수 추이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6" name="Google Shape;486;p5"/>
            <p:cNvGrpSpPr/>
            <p:nvPr/>
          </p:nvGrpSpPr>
          <p:grpSpPr>
            <a:xfrm>
              <a:off x="3950840" y="2409137"/>
              <a:ext cx="4192962" cy="2485706"/>
              <a:chOff x="3959477" y="2391092"/>
              <a:chExt cx="4192962" cy="2485706"/>
            </a:xfrm>
          </p:grpSpPr>
          <p:pic>
            <p:nvPicPr>
              <p:cNvPr id="487" name="Google Shape;487;p5"/>
              <p:cNvPicPr preferRelativeResize="0"/>
              <p:nvPr/>
            </p:nvPicPr>
            <p:blipFill rotWithShape="1">
              <a:blip r:embed="rId4">
                <a:alphaModFix/>
              </a:blip>
              <a:srcRect l="1853" t="14150"/>
              <a:stretch/>
            </p:blipFill>
            <p:spPr>
              <a:xfrm>
                <a:off x="3959477" y="2616196"/>
                <a:ext cx="4192962" cy="226060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8" name="Google Shape;488;p5"/>
              <p:cNvGrpSpPr/>
              <p:nvPr/>
            </p:nvGrpSpPr>
            <p:grpSpPr>
              <a:xfrm>
                <a:off x="6544408" y="2391092"/>
                <a:ext cx="822661" cy="2474648"/>
                <a:chOff x="6259853" y="647842"/>
                <a:chExt cx="822661" cy="4252405"/>
              </a:xfrm>
            </p:grpSpPr>
            <p:sp>
              <p:nvSpPr>
                <p:cNvPr id="489" name="Google Shape;489;p5"/>
                <p:cNvSpPr/>
                <p:nvPr/>
              </p:nvSpPr>
              <p:spPr>
                <a:xfrm>
                  <a:off x="6317403" y="647842"/>
                  <a:ext cx="694421" cy="4252405"/>
                </a:xfrm>
                <a:prstGeom prst="rect">
                  <a:avLst/>
                </a:prstGeom>
                <a:solidFill>
                  <a:srgbClr val="FFDE1D">
                    <a:alpha val="43137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90" name="Google Shape;490;p5"/>
                <p:cNvSpPr txBox="1"/>
                <p:nvPr/>
              </p:nvSpPr>
              <p:spPr>
                <a:xfrm>
                  <a:off x="6259853" y="701939"/>
                  <a:ext cx="82266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ko-KR" sz="1400" b="1" i="0" u="none" strike="noStrike" cap="none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2020년</a:t>
                  </a:r>
                  <a:endParaRPr sz="1400" b="1" i="0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ko-KR" sz="1400" b="1" i="0" u="none" strike="noStrike" cap="none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11월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91" name="Google Shape;491;p5"/>
          <p:cNvSpPr txBox="1"/>
          <p:nvPr/>
        </p:nvSpPr>
        <p:spPr>
          <a:xfrm>
            <a:off x="906859" y="1292343"/>
            <a:ext cx="1099555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온라인 시장의 확장가능성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유튜브 네고왕 출연 후 평판지수, 검색량이 급증되며 스킨푸드에 대한 소비자의 재인지,비건 라인 확장에 대한 니즈가 커짐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21년 2월 현재 화장품 브랜드 평판지수 3위 기록. 온라인 마케팅의 파급력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5"/>
          <p:cNvGrpSpPr/>
          <p:nvPr/>
        </p:nvGrpSpPr>
        <p:grpSpPr>
          <a:xfrm>
            <a:off x="864601" y="861076"/>
            <a:ext cx="10995551" cy="400069"/>
            <a:chOff x="734772" y="639928"/>
            <a:chExt cx="10995551" cy="400069"/>
          </a:xfrm>
        </p:grpSpPr>
        <p:cxnSp>
          <p:nvCxnSpPr>
            <p:cNvPr id="493" name="Google Shape;493;p5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4" name="Google Shape;494;p5"/>
            <p:cNvSpPr txBox="1"/>
            <p:nvPr/>
          </p:nvSpPr>
          <p:spPr>
            <a:xfrm>
              <a:off x="794792" y="639928"/>
              <a:ext cx="108755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온라인 홍보 및 마케팅 우선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95" name="Google Shape;495;p5"/>
          <p:cNvGraphicFramePr/>
          <p:nvPr/>
        </p:nvGraphicFramePr>
        <p:xfrm>
          <a:off x="924621" y="2488960"/>
          <a:ext cx="10569825" cy="335290"/>
        </p:xfrm>
        <a:graphic>
          <a:graphicData uri="http://schemas.openxmlformats.org/drawingml/2006/table">
            <a:tbl>
              <a:tblPr firstRow="1" bandRow="1">
                <a:noFill/>
                <a:tableStyleId>{32CCB0FB-A5B5-4EA4-9E6C-E0B196EB361B}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strike="noStrike" cap="none"/>
                        <a:t>마케팅 채널 선정 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96" name="Google Shape;49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0573" y="3740601"/>
            <a:ext cx="3825444" cy="258335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"/>
          <p:cNvSpPr txBox="1"/>
          <p:nvPr/>
        </p:nvSpPr>
        <p:spPr>
          <a:xfrm>
            <a:off x="5534884" y="3385928"/>
            <a:ext cx="27124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정보 : 네이버 키워드 도구(2020.3~2021.3)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내용: ‘스킨푸드’ 월별 검색 수 추이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"/>
          <p:cNvSpPr txBox="1"/>
          <p:nvPr/>
        </p:nvSpPr>
        <p:spPr>
          <a:xfrm>
            <a:off x="1423243" y="3385928"/>
            <a:ext cx="31507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정보 : 통계청-</a:t>
            </a: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온라인쇼핑동향조사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내용: 상품군별 거래액(화장품/아동.유아용품 시장)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"/>
          <p:cNvSpPr txBox="1"/>
          <p:nvPr/>
        </p:nvSpPr>
        <p:spPr>
          <a:xfrm>
            <a:off x="1423243" y="4878388"/>
            <a:ext cx="7232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화장품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5"/>
          <p:cNvCxnSpPr/>
          <p:nvPr/>
        </p:nvCxnSpPr>
        <p:spPr>
          <a:xfrm rot="10800000" flipH="1">
            <a:off x="1913183" y="4202723"/>
            <a:ext cx="2289540" cy="536331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12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506" name="Google Shape;506;p12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7" name="Google Shape;507;p12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8" name="Google Shape;508;p12"/>
          <p:cNvGrpSpPr/>
          <p:nvPr/>
        </p:nvGrpSpPr>
        <p:grpSpPr>
          <a:xfrm>
            <a:off x="864601" y="833234"/>
            <a:ext cx="10995551" cy="400110"/>
            <a:chOff x="734772" y="612086"/>
            <a:chExt cx="10995551" cy="400110"/>
          </a:xfrm>
        </p:grpSpPr>
        <p:cxnSp>
          <p:nvCxnSpPr>
            <p:cNvPr id="509" name="Google Shape;509;p12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10" name="Google Shape;510;p12"/>
            <p:cNvSpPr txBox="1"/>
            <p:nvPr/>
          </p:nvSpPr>
          <p:spPr>
            <a:xfrm>
              <a:off x="794792" y="612086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온라인 마케팅: 신제품 인식향상 - 팝업광고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1" name="Google Shape;511;p12"/>
          <p:cNvSpPr txBox="1"/>
          <p:nvPr/>
        </p:nvSpPr>
        <p:spPr>
          <a:xfrm>
            <a:off x="67165" y="107752"/>
            <a:ext cx="485317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스킨푸드 비건유아선크림 마켓팅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2"/>
          <p:cNvSpPr txBox="1"/>
          <p:nvPr/>
        </p:nvSpPr>
        <p:spPr>
          <a:xfrm>
            <a:off x="1493637" y="6178885"/>
            <a:ext cx="45155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홈페이지  신제품 팝업 광고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12" descr="Graphical user interface,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3637" y="1540643"/>
            <a:ext cx="4515590" cy="451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2" descr="A picture containing let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71531" y="1539655"/>
            <a:ext cx="3226832" cy="451756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2"/>
          <p:cNvSpPr txBox="1"/>
          <p:nvPr/>
        </p:nvSpPr>
        <p:spPr>
          <a:xfrm>
            <a:off x="7471530" y="6178884"/>
            <a:ext cx="322683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체험단 리얼 리뷰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39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521" name="Google Shape;521;p39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2" name="Google Shape;522;p39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" name="Google Shape;523;p39"/>
          <p:cNvGrpSpPr/>
          <p:nvPr/>
        </p:nvGrpSpPr>
        <p:grpSpPr>
          <a:xfrm>
            <a:off x="864601" y="833234"/>
            <a:ext cx="10995551" cy="400110"/>
            <a:chOff x="734772" y="612086"/>
            <a:chExt cx="10995551" cy="400110"/>
          </a:xfrm>
        </p:grpSpPr>
        <p:cxnSp>
          <p:nvCxnSpPr>
            <p:cNvPr id="524" name="Google Shape;524;p39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5" name="Google Shape;525;p39"/>
            <p:cNvSpPr txBox="1"/>
            <p:nvPr/>
          </p:nvSpPr>
          <p:spPr>
            <a:xfrm>
              <a:off x="794792" y="612086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온라인 마케팅: 신제품 신뢰도 향상 –성분에 대한 요소는 꼼꼼함으로.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p39"/>
          <p:cNvSpPr txBox="1"/>
          <p:nvPr/>
        </p:nvSpPr>
        <p:spPr>
          <a:xfrm>
            <a:off x="67165" y="107752"/>
            <a:ext cx="532039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스킨푸드 비건유아선크림 마켓팅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9"/>
          <p:cNvSpPr txBox="1"/>
          <p:nvPr/>
        </p:nvSpPr>
        <p:spPr>
          <a:xfrm>
            <a:off x="1063404" y="5561303"/>
            <a:ext cx="42415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스킨푸드 홈페이지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9"/>
          <p:cNvSpPr txBox="1"/>
          <p:nvPr/>
        </p:nvSpPr>
        <p:spPr>
          <a:xfrm>
            <a:off x="67165" y="2096834"/>
            <a:ext cx="623400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효과가 있는 성분만 표시하기보다는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39" descr="Text, let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03" y="2597962"/>
            <a:ext cx="6234010" cy="286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 descr="Tab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0013" y="2096834"/>
            <a:ext cx="5753641" cy="368634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9"/>
          <p:cNvSpPr txBox="1"/>
          <p:nvPr/>
        </p:nvSpPr>
        <p:spPr>
          <a:xfrm>
            <a:off x="7076068" y="1624064"/>
            <a:ext cx="42415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전성분에 대한 꼼꼼한 설명으로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>
            <a:off x="7076068" y="5870898"/>
            <a:ext cx="42415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몽디에스 홈페이지 (타브랜드)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40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539" name="Google Shape;539;p40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0" name="Google Shape;540;p40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1" name="Google Shape;541;p40"/>
          <p:cNvSpPr txBox="1"/>
          <p:nvPr/>
        </p:nvSpPr>
        <p:spPr>
          <a:xfrm>
            <a:off x="744982" y="5797561"/>
            <a:ext cx="584784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마케팅 시 고려할 사항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멤버십 이벤트( 비건라인에 대한고객 충성도 증대)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현재 가격할인 이벤트들 유지하기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" name="Google Shape;542;p40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543" name="Google Shape;543;p40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4" name="Google Shape;544;p40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이벤트 - 멤버십, 고객 충성도 강화 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p40"/>
          <p:cNvSpPr txBox="1"/>
          <p:nvPr/>
        </p:nvSpPr>
        <p:spPr>
          <a:xfrm>
            <a:off x="67164" y="107752"/>
            <a:ext cx="479512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스킨푸드 비건유아선크림 마켓팅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40"/>
          <p:cNvGrpSpPr/>
          <p:nvPr/>
        </p:nvGrpSpPr>
        <p:grpSpPr>
          <a:xfrm>
            <a:off x="744982" y="2756602"/>
            <a:ext cx="2721368" cy="2874346"/>
            <a:chOff x="744982" y="2756602"/>
            <a:chExt cx="2721368" cy="2874346"/>
          </a:xfrm>
        </p:grpSpPr>
        <p:pic>
          <p:nvPicPr>
            <p:cNvPr id="547" name="Google Shape;547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4983" y="3163797"/>
              <a:ext cx="2721367" cy="22100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" name="Google Shape;548;p40"/>
            <p:cNvSpPr txBox="1"/>
            <p:nvPr/>
          </p:nvSpPr>
          <p:spPr>
            <a:xfrm>
              <a:off x="744982" y="5400156"/>
              <a:ext cx="2721368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네이버 뉴스-(2015~2021)1450건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0"/>
            <p:cNvSpPr txBox="1"/>
            <p:nvPr/>
          </p:nvSpPr>
          <p:spPr>
            <a:xfrm>
              <a:off x="744984" y="2756602"/>
              <a:ext cx="272136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스킨푸드</a:t>
              </a: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40"/>
          <p:cNvGrpSpPr/>
          <p:nvPr/>
        </p:nvGrpSpPr>
        <p:grpSpPr>
          <a:xfrm>
            <a:off x="3871458" y="2777563"/>
            <a:ext cx="2746366" cy="2847093"/>
            <a:chOff x="3942476" y="2783855"/>
            <a:chExt cx="2746366" cy="2847093"/>
          </a:xfrm>
        </p:grpSpPr>
        <p:pic>
          <p:nvPicPr>
            <p:cNvPr id="551" name="Google Shape;551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2476" y="3162581"/>
              <a:ext cx="2721367" cy="2275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40"/>
            <p:cNvSpPr txBox="1"/>
            <p:nvPr/>
          </p:nvSpPr>
          <p:spPr>
            <a:xfrm>
              <a:off x="3967477" y="2783855"/>
              <a:ext cx="27213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이니스프리</a:t>
              </a: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0"/>
            <p:cNvSpPr txBox="1"/>
            <p:nvPr/>
          </p:nvSpPr>
          <p:spPr>
            <a:xfrm>
              <a:off x="3967477" y="5400156"/>
              <a:ext cx="2721364" cy="230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네이버 뉴스-(2015~2021)1450건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554" name="Google Shape;554;p40"/>
          <p:cNvGraphicFramePr/>
          <p:nvPr/>
        </p:nvGraphicFramePr>
        <p:xfrm>
          <a:off x="744983" y="209314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{32CCB0FB-A5B5-4EA4-9E6C-E0B196EB361B}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마케팅 방향 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5" name="Google Shape;555;p40"/>
          <p:cNvSpPr txBox="1"/>
          <p:nvPr/>
        </p:nvSpPr>
        <p:spPr>
          <a:xfrm>
            <a:off x="7073278" y="2969607"/>
            <a:ext cx="424153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일회성의 온라인 할인에서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0"/>
          <p:cNvSpPr txBox="1"/>
          <p:nvPr/>
        </p:nvSpPr>
        <p:spPr>
          <a:xfrm>
            <a:off x="7073278" y="3683815"/>
            <a:ext cx="424153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스킨푸드만의 할인 적용 방식으로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아기썬크림 구매시 </a:t>
            </a:r>
            <a:b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성인 스킨케어, 화장품 할인 적용으로 부모들까지 고려하는 방식</a:t>
            </a:r>
            <a:b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플래그쉽 스토어에서 체험 후 구매시 유아썬크림 할인 적용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16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562" name="Google Shape;562;p16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3" name="Google Shape;563;p16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4" name="Google Shape;564;p16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565" name="Google Shape;565;p16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66" name="Google Shape;566;p16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구매 매력도 향상 방안 – 챗봇 스푸닝 개발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16"/>
          <p:cNvSpPr txBox="1"/>
          <p:nvPr/>
        </p:nvSpPr>
        <p:spPr>
          <a:xfrm>
            <a:off x="67164" y="107752"/>
            <a:ext cx="627526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스킨푸드 비건유아선크림 마켓팅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16" descr="A picture containing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9118" y="1427701"/>
            <a:ext cx="3633763" cy="508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6" descr="A picture containing text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0447" y="2382360"/>
            <a:ext cx="1587500" cy="184005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6"/>
          <p:cNvSpPr/>
          <p:nvPr/>
        </p:nvSpPr>
        <p:spPr>
          <a:xfrm>
            <a:off x="8208386" y="2284471"/>
            <a:ext cx="315310" cy="315310"/>
          </a:xfrm>
          <a:prstGeom prst="flowChartConnector">
            <a:avLst/>
          </a:prstGeom>
          <a:solidFill>
            <a:srgbClr val="FFDE1D"/>
          </a:solidFill>
          <a:ln w="254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6"/>
          <p:cNvSpPr/>
          <p:nvPr/>
        </p:nvSpPr>
        <p:spPr>
          <a:xfrm>
            <a:off x="8208386" y="3059686"/>
            <a:ext cx="315310" cy="315310"/>
          </a:xfrm>
          <a:prstGeom prst="flowChartConnector">
            <a:avLst/>
          </a:prstGeom>
          <a:solidFill>
            <a:srgbClr val="FFDE1D"/>
          </a:solidFill>
          <a:ln w="254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6"/>
          <p:cNvSpPr/>
          <p:nvPr/>
        </p:nvSpPr>
        <p:spPr>
          <a:xfrm>
            <a:off x="8208386" y="3833662"/>
            <a:ext cx="315310" cy="315310"/>
          </a:xfrm>
          <a:prstGeom prst="flowChartConnector">
            <a:avLst/>
          </a:prstGeom>
          <a:solidFill>
            <a:srgbClr val="FFDE1D"/>
          </a:solidFill>
          <a:ln w="254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6"/>
          <p:cNvSpPr/>
          <p:nvPr/>
        </p:nvSpPr>
        <p:spPr>
          <a:xfrm>
            <a:off x="8208386" y="4612258"/>
            <a:ext cx="315310" cy="315310"/>
          </a:xfrm>
          <a:prstGeom prst="flowChartConnector">
            <a:avLst/>
          </a:prstGeom>
          <a:solidFill>
            <a:srgbClr val="FFDE1D"/>
          </a:solidFill>
          <a:ln w="254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6"/>
          <p:cNvSpPr/>
          <p:nvPr/>
        </p:nvSpPr>
        <p:spPr>
          <a:xfrm>
            <a:off x="8208386" y="5390854"/>
            <a:ext cx="315310" cy="315310"/>
          </a:xfrm>
          <a:prstGeom prst="flowChartConnector">
            <a:avLst/>
          </a:prstGeom>
          <a:solidFill>
            <a:srgbClr val="FFDE1D"/>
          </a:solidFill>
          <a:ln w="25400" cap="flat" cmpd="sng">
            <a:solidFill>
              <a:srgbClr val="FFFFFF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6"/>
          <p:cNvSpPr txBox="1"/>
          <p:nvPr/>
        </p:nvSpPr>
        <p:spPr>
          <a:xfrm>
            <a:off x="8674059" y="2280233"/>
            <a:ext cx="513486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24시간 응대 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6"/>
          <p:cNvSpPr txBox="1"/>
          <p:nvPr/>
        </p:nvSpPr>
        <p:spPr>
          <a:xfrm>
            <a:off x="8674059" y="2956390"/>
            <a:ext cx="513486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취향, 상황, 피부 타입별로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고객에게 맞는 제품을 추천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6"/>
          <p:cNvSpPr txBox="1"/>
          <p:nvPr/>
        </p:nvSpPr>
        <p:spPr>
          <a:xfrm>
            <a:off x="8674059" y="3833662"/>
            <a:ext cx="513486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제품 선택에 편리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6"/>
          <p:cNvSpPr txBox="1"/>
          <p:nvPr/>
        </p:nvSpPr>
        <p:spPr>
          <a:xfrm>
            <a:off x="8674059" y="4616045"/>
            <a:ext cx="513486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성분에 대해 쉽게 정보를 습득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6"/>
          <p:cNvSpPr txBox="1"/>
          <p:nvPr/>
        </p:nvSpPr>
        <p:spPr>
          <a:xfrm>
            <a:off x="8674059" y="5394641"/>
            <a:ext cx="513486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취향 정보에 대한 내부 DB 축적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p16"/>
          <p:cNvGrpSpPr/>
          <p:nvPr/>
        </p:nvGrpSpPr>
        <p:grpSpPr>
          <a:xfrm>
            <a:off x="324630" y="4050812"/>
            <a:ext cx="3859133" cy="1320621"/>
            <a:chOff x="67164" y="4147818"/>
            <a:chExt cx="3859133" cy="1320621"/>
          </a:xfrm>
        </p:grpSpPr>
        <p:sp>
          <p:nvSpPr>
            <p:cNvPr id="581" name="Google Shape;581;p16"/>
            <p:cNvSpPr txBox="1"/>
            <p:nvPr/>
          </p:nvSpPr>
          <p:spPr>
            <a:xfrm>
              <a:off x="67164" y="4391221"/>
              <a:ext cx="3800464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당신에게 맞는 푸드 라인 제품을 떠먹여드릴게요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-스푸닝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6"/>
            <p:cNvSpPr txBox="1"/>
            <p:nvPr/>
          </p:nvSpPr>
          <p:spPr>
            <a:xfrm>
              <a:off x="167925" y="4147818"/>
              <a:ext cx="477753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6"/>
            <p:cNvSpPr txBox="1"/>
            <p:nvPr/>
          </p:nvSpPr>
          <p:spPr>
            <a:xfrm>
              <a:off x="3400768" y="4147818"/>
              <a:ext cx="52552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ko-KR" sz="4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17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589" name="Google Shape;589;p17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0" name="Google Shape;590;p17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" name="Google Shape;591;p17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592" name="Google Shape;592;p17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93" name="Google Shape;593;p17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구매 매력도 향상 방안 – 챗봇 개발, 인공지능 개발 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4" name="Google Shape;594;p17"/>
          <p:cNvSpPr txBox="1"/>
          <p:nvPr/>
        </p:nvSpPr>
        <p:spPr>
          <a:xfrm>
            <a:off x="67176" y="107750"/>
            <a:ext cx="6309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스킨푸드 비건유아선크림 마켓팅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95" name="Google Shape;595;p17"/>
          <p:cNvGraphicFramePr/>
          <p:nvPr/>
        </p:nvGraphicFramePr>
        <p:xfrm>
          <a:off x="914771" y="2022382"/>
          <a:ext cx="10569825" cy="335290"/>
        </p:xfrm>
        <a:graphic>
          <a:graphicData uri="http://schemas.openxmlformats.org/drawingml/2006/table">
            <a:tbl>
              <a:tblPr firstRow="1" bandRow="1">
                <a:noFill/>
                <a:tableStyleId>{32CCB0FB-A5B5-4EA4-9E6C-E0B196EB361B}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챗봇 시나리오 설계 flow chart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96" name="Google Shape;5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787" y="2464475"/>
            <a:ext cx="9779525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42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602" name="Google Shape;602;p42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3" name="Google Shape;603;p42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42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605" name="Google Shape;605;p42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6" name="Google Shape;606;p42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구매 매력도 향상 방안 – 챗봇 스푸닝 화면 구성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7" name="Google Shape;607;p42"/>
          <p:cNvSpPr txBox="1"/>
          <p:nvPr/>
        </p:nvSpPr>
        <p:spPr>
          <a:xfrm>
            <a:off x="67164" y="107752"/>
            <a:ext cx="627526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스킨푸드 비건유아선크림 마켓팅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p42" descr="A screenshot of a cell phon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8646" y="1384145"/>
            <a:ext cx="2730873" cy="524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2" descr="Text, application, chat or text messag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4564" y="1378299"/>
            <a:ext cx="2955738" cy="525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2" descr="Graphical user interface, text, application, chat or text messag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95233" y="1378299"/>
            <a:ext cx="2949566" cy="544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2020"/>
            <a:ext cx="7876600" cy="639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0723" y="1811137"/>
            <a:ext cx="4275969" cy="380561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484367" y="943131"/>
            <a:ext cx="6158479" cy="48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브랜드 및 시장 분석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유아 선제품 시장분석 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스킨푸드 비건유아선크림 마켓팅 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결론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3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" name="Google Shape;119;p3"/>
            <p:cNvPicPr preferRelativeResize="0"/>
            <p:nvPr/>
          </p:nvPicPr>
          <p:blipFill rotWithShape="1">
            <a:blip r:embed="rId5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2067" y="2508247"/>
            <a:ext cx="2640244" cy="3562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4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126" name="Google Shape;126;p4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" name="Google Shape;127;p4"/>
            <p:cNvPicPr preferRelativeResize="0"/>
            <p:nvPr/>
          </p:nvPicPr>
          <p:blipFill rotWithShape="1">
            <a:blip r:embed="rId4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4"/>
          <p:cNvSpPr txBox="1"/>
          <p:nvPr/>
        </p:nvSpPr>
        <p:spPr>
          <a:xfrm>
            <a:off x="67164" y="107752"/>
            <a:ext cx="55063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브랜드 및 시장 분석 – 브랜드 정체성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4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130" name="Google Shape;130;p4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1" name="Google Shape;131;p4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“먹지 마세요, 피부에 양보하세요”</a:t>
              </a:r>
              <a:endParaRPr sz="16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4"/>
          <p:cNvSpPr txBox="1"/>
          <p:nvPr/>
        </p:nvSpPr>
        <p:spPr>
          <a:xfrm>
            <a:off x="924620" y="1304900"/>
            <a:ext cx="79100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푸드에서 추출되는 영양소를 피부관리에 사용하는 친환경 브랜드 이미지.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로드샵 유일 오리지널 푸드 코스메틱 브랜드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5070" y="2544273"/>
            <a:ext cx="3921859" cy="34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69689" y="2508248"/>
            <a:ext cx="2640244" cy="357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3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140" name="Google Shape;140;p33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1" name="Google Shape;141;p33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33"/>
          <p:cNvSpPr txBox="1"/>
          <p:nvPr/>
        </p:nvSpPr>
        <p:spPr>
          <a:xfrm>
            <a:off x="67165" y="107752"/>
            <a:ext cx="542225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브랜드 및 시장 분석 - 비건 화장품 시장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33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144" name="Google Shape;144;p33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5" name="Google Shape;145;p33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그린 슈머 증가</a:t>
              </a:r>
              <a:endParaRPr sz="16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33"/>
          <p:cNvSpPr txBox="1"/>
          <p:nvPr/>
        </p:nvSpPr>
        <p:spPr>
          <a:xfrm>
            <a:off x="906859" y="1241977"/>
            <a:ext cx="735791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이미 해외에서 생활 속 깊이 자리 잡은 비건 문화, 국내에도 퍼지기 시작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코로나19 팬데믹과 마주하게 되면서 환경에 대한 관심과 책임을 중시하는 사람들의 증가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329707" y="6011584"/>
            <a:ext cx="56762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환경과 동물복지에 대한 관심도 증가 → 그린슈머 증가와 관련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식음료에만 집중됐던 비건 라이프,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화장품 </a:t>
            </a: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패션 등까지 확장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비건 화장품: </a:t>
            </a: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동물 실험 x, 동물성 성분 사용x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411480" y="2213594"/>
            <a:ext cx="513279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2025년 </a:t>
            </a:r>
            <a:r>
              <a:rPr lang="ko-KR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세계 비건 화장품 규모 25조 </a:t>
            </a:r>
            <a:r>
              <a:rPr lang="ko-K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예상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3"/>
          <p:cNvSpPr txBox="1"/>
          <p:nvPr/>
        </p:nvSpPr>
        <p:spPr>
          <a:xfrm>
            <a:off x="8571917" y="2212639"/>
            <a:ext cx="322161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국내 비건 뷰티 출시 브랜드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33"/>
          <p:cNvCxnSpPr/>
          <p:nvPr/>
        </p:nvCxnSpPr>
        <p:spPr>
          <a:xfrm rot="10800000" flipH="1">
            <a:off x="329707" y="2552147"/>
            <a:ext cx="5299912" cy="26887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1" name="Google Shape;151;p33"/>
          <p:cNvCxnSpPr/>
          <p:nvPr/>
        </p:nvCxnSpPr>
        <p:spPr>
          <a:xfrm>
            <a:off x="8994531" y="2524306"/>
            <a:ext cx="2785989" cy="2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2" name="Google Shape;152;p33"/>
          <p:cNvSpPr/>
          <p:nvPr/>
        </p:nvSpPr>
        <p:spPr>
          <a:xfrm>
            <a:off x="8774670" y="2862860"/>
            <a:ext cx="417688" cy="437286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2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3"/>
          <p:cNvSpPr/>
          <p:nvPr/>
        </p:nvSpPr>
        <p:spPr>
          <a:xfrm>
            <a:off x="8774670" y="3716166"/>
            <a:ext cx="417688" cy="437286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2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3"/>
          <p:cNvSpPr/>
          <p:nvPr/>
        </p:nvSpPr>
        <p:spPr>
          <a:xfrm>
            <a:off x="8785687" y="4569472"/>
            <a:ext cx="417688" cy="437286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2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8785687" y="5422778"/>
            <a:ext cx="417688" cy="437286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1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6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3"/>
          <p:cNvSpPr/>
          <p:nvPr/>
        </p:nvSpPr>
        <p:spPr>
          <a:xfrm>
            <a:off x="9349895" y="2862860"/>
            <a:ext cx="2302277" cy="437286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스킨푸드 – 당근라인</a:t>
            </a:r>
            <a:endParaRPr sz="12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7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(2020년도 최근 출시)</a:t>
            </a:r>
            <a:endParaRPr sz="7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3"/>
          <p:cNvSpPr/>
          <p:nvPr/>
        </p:nvSpPr>
        <p:spPr>
          <a:xfrm>
            <a:off x="9349895" y="4569473"/>
            <a:ext cx="2302277" cy="437286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세럼카인드</a:t>
            </a:r>
            <a:r>
              <a:rPr lang="ko-KR" sz="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(세럼 전문 브랜드)</a:t>
            </a:r>
            <a:endParaRPr sz="7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3"/>
          <p:cNvSpPr/>
          <p:nvPr/>
        </p:nvSpPr>
        <p:spPr>
          <a:xfrm>
            <a:off x="9349895" y="3716167"/>
            <a:ext cx="2302277" cy="437286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1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아모레퍼시픽- 이너프프로젝트</a:t>
            </a:r>
            <a:endParaRPr sz="11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(2019년 미국 비건 코스메틱 브랜드와 </a:t>
            </a:r>
            <a:endParaRPr sz="7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파트너십 체결)</a:t>
            </a:r>
            <a:endParaRPr sz="7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9368801" y="5422779"/>
            <a:ext cx="2302277" cy="437286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어웨어(아모레퍼시픽),클레어스, 멜릭스 ETC.</a:t>
            </a:r>
            <a:endParaRPr sz="12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33"/>
          <p:cNvGrpSpPr/>
          <p:nvPr/>
        </p:nvGrpSpPr>
        <p:grpSpPr>
          <a:xfrm>
            <a:off x="218961" y="2676780"/>
            <a:ext cx="5422257" cy="3183284"/>
            <a:chOff x="8925906" y="473295"/>
            <a:chExt cx="4729327" cy="2937969"/>
          </a:xfrm>
        </p:grpSpPr>
        <p:pic>
          <p:nvPicPr>
            <p:cNvPr id="161" name="Google Shape;161;p33"/>
            <p:cNvPicPr preferRelativeResize="0"/>
            <p:nvPr/>
          </p:nvPicPr>
          <p:blipFill rotWithShape="1">
            <a:blip r:embed="rId4">
              <a:alphaModFix/>
            </a:blip>
            <a:srcRect l="3681" t="14417"/>
            <a:stretch/>
          </p:blipFill>
          <p:spPr>
            <a:xfrm>
              <a:off x="8925906" y="473295"/>
              <a:ext cx="4729327" cy="2937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2" name="Google Shape;162;p33"/>
            <p:cNvCxnSpPr/>
            <p:nvPr/>
          </p:nvCxnSpPr>
          <p:spPr>
            <a:xfrm rot="10800000" flipH="1">
              <a:off x="9078718" y="744067"/>
              <a:ext cx="3790765" cy="1526298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63" name="Google Shape;163;p33"/>
          <p:cNvSpPr txBox="1"/>
          <p:nvPr/>
        </p:nvSpPr>
        <p:spPr>
          <a:xfrm>
            <a:off x="5544273" y="5362127"/>
            <a:ext cx="263050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정보 : 네이버 키워드 도구(2020.3~2021.3)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내용: ‘비건 화장품’ 월별 검색 수 추이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코로나19</a:t>
            </a:r>
            <a:r>
              <a:rPr lang="ko-K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lang="ko-KR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환경</a:t>
            </a:r>
            <a:r>
              <a:rPr lang="ko-K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에 대한 관심도 증가, 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마스크 착용 </a:t>
            </a:r>
            <a:r>
              <a:rPr lang="ko-K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증가의 원인으로 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소비자들의 니즈를 충족하기 위한 </a:t>
            </a:r>
            <a:r>
              <a:rPr lang="ko-KR" sz="4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비건 뷰티 </a:t>
            </a:r>
            <a:r>
              <a:rPr lang="ko-K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등장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82735" y="2081174"/>
            <a:ext cx="2640244" cy="357326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3"/>
          <p:cNvSpPr/>
          <p:nvPr/>
        </p:nvSpPr>
        <p:spPr>
          <a:xfrm>
            <a:off x="8262553" y="1800020"/>
            <a:ext cx="3320752" cy="4442529"/>
          </a:xfrm>
          <a:prstGeom prst="ellipse">
            <a:avLst/>
          </a:prstGeom>
          <a:noFill/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4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172" name="Google Shape;172;p34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34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34"/>
          <p:cNvSpPr txBox="1"/>
          <p:nvPr/>
        </p:nvSpPr>
        <p:spPr>
          <a:xfrm>
            <a:off x="67164" y="107752"/>
            <a:ext cx="50311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브랜드 및 시장 분석 - 스킨 푸드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34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176" name="Google Shape;176;p34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7" name="Google Shape;177;p34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최근 비건 라인 제품을 출시한 스킨푸드</a:t>
              </a:r>
              <a:endParaRPr sz="16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" name="Google Shape;178;p34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9149" y="2791726"/>
            <a:ext cx="4200412" cy="1284509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9" name="Google Shape;179;p34"/>
          <p:cNvCxnSpPr/>
          <p:nvPr/>
        </p:nvCxnSpPr>
        <p:spPr>
          <a:xfrm>
            <a:off x="1338705" y="3766735"/>
            <a:ext cx="3239486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34"/>
          <p:cNvSpPr/>
          <p:nvPr/>
        </p:nvSpPr>
        <p:spPr>
          <a:xfrm>
            <a:off x="976994" y="2803097"/>
            <a:ext cx="3739527" cy="27992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9245" y="4350076"/>
            <a:ext cx="4200412" cy="781050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2" name="Google Shape;182;p34"/>
          <p:cNvCxnSpPr/>
          <p:nvPr/>
        </p:nvCxnSpPr>
        <p:spPr>
          <a:xfrm>
            <a:off x="3481648" y="4827728"/>
            <a:ext cx="161669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34"/>
          <p:cNvCxnSpPr/>
          <p:nvPr/>
        </p:nvCxnSpPr>
        <p:spPr>
          <a:xfrm>
            <a:off x="906859" y="5024196"/>
            <a:ext cx="3193471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34"/>
          <p:cNvSpPr txBox="1"/>
          <p:nvPr/>
        </p:nvSpPr>
        <p:spPr>
          <a:xfrm>
            <a:off x="864601" y="5602338"/>
            <a:ext cx="43172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소비자들이 믿을 수 있게 국내외 비건 인증 기관으로부터 </a:t>
            </a: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비건 인증완료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후, 비건라인 제품 출시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5" name="Google Shape;185;p34"/>
          <p:cNvGraphicFramePr/>
          <p:nvPr/>
        </p:nvGraphicFramePr>
        <p:xfrm>
          <a:off x="906859" y="210876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{32CCB0FB-A5B5-4EA4-9E6C-E0B196EB361B}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스킨푸드의 비건라인 여론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86" name="Google Shape;186;p34"/>
          <p:cNvCxnSpPr/>
          <p:nvPr/>
        </p:nvCxnSpPr>
        <p:spPr>
          <a:xfrm>
            <a:off x="924621" y="5420234"/>
            <a:ext cx="4257242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87" name="Google Shape;18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8800" y="2499925"/>
            <a:ext cx="3254500" cy="299393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>
            <a:off x="7085584" y="6119367"/>
            <a:ext cx="4391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정보: 네이버 블로그, 쇼핑 (2016.01~2021.03, 총 5168개의 긍부정평가)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내용: 블로그-스킨푸드(1035개)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쇼핑-</a:t>
            </a:r>
            <a:r>
              <a:rPr lang="ko-KR" sz="900" b="0" i="0" u="none" strike="noStrike" cap="none">
                <a:solidFill>
                  <a:schemeClr val="dk1"/>
                </a:solidFill>
                <a:highlight>
                  <a:srgbClr val="F7FAFC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스킨푸드 로열허니 프로폴리스 인리치 에센스 50ml</a:t>
            </a:r>
            <a:r>
              <a:rPr lang="ko-KR" sz="900" b="0" i="0" u="none" strike="noStrike" cap="none">
                <a:solidFill>
                  <a:srgbClr val="000000"/>
                </a:solidFill>
                <a:highlight>
                  <a:srgbClr val="F7FAFC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4035개)               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highlight>
                  <a:srgbClr val="F7FAFC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              </a:t>
            </a:r>
            <a:r>
              <a:rPr lang="ko-KR" sz="900" b="0" i="0" u="none" strike="noStrike" cap="none">
                <a:solidFill>
                  <a:schemeClr val="dk1"/>
                </a:solidFill>
                <a:highlight>
                  <a:srgbClr val="F7FAFC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스킨푸드 유자 씨 잡티 맑음 에센스 150ml</a:t>
            </a:r>
            <a:r>
              <a:rPr lang="ko-KR" sz="900" b="0" i="0" u="none" strike="noStrike" cap="none">
                <a:solidFill>
                  <a:srgbClr val="000000"/>
                </a:solidFill>
                <a:highlight>
                  <a:srgbClr val="F7FAFC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98개)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7085584" y="5556128"/>
            <a:ext cx="439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긍정리뷰 4139개를 활용한 스킨푸드 리뷰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긍정 워드 클라우드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/>
        </p:nvSpPr>
        <p:spPr>
          <a:xfrm>
            <a:off x="906859" y="1283046"/>
            <a:ext cx="1065218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이전의 스킨푸드는 20대 초중반~30대 여성이 주 타겟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스킨푸드의 화장품 시장 트렌드, 스킨푸드 비건 라인 제품 니즈가 커짐에 따라 비건 마케팅 집중 및 확장 예고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비건 화장품 선호 고객층인 20대 후반~30대의 여성으로 타겟 세분화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6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197" name="Google Shape;197;p6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Google Shape;198;p6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6"/>
          <p:cNvSpPr txBox="1"/>
          <p:nvPr/>
        </p:nvSpPr>
        <p:spPr>
          <a:xfrm>
            <a:off x="67163" y="107752"/>
            <a:ext cx="721900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브랜드 및 시장 분석 – 시장 이슈 및 브랜드 주 타겟 선정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780275" y="2647999"/>
            <a:ext cx="1666527" cy="34794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스킨푸드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6"/>
          <p:cNvGrpSpPr/>
          <p:nvPr/>
        </p:nvGrpSpPr>
        <p:grpSpPr>
          <a:xfrm>
            <a:off x="738694" y="3078659"/>
            <a:ext cx="4557537" cy="3477509"/>
            <a:chOff x="1091841" y="778748"/>
            <a:chExt cx="4611900" cy="3534166"/>
          </a:xfrm>
        </p:grpSpPr>
        <p:pic>
          <p:nvPicPr>
            <p:cNvPr id="202" name="Google Shape;20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91846" y="778748"/>
              <a:ext cx="4611895" cy="2456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6"/>
            <p:cNvSpPr txBox="1"/>
            <p:nvPr/>
          </p:nvSpPr>
          <p:spPr>
            <a:xfrm>
              <a:off x="1091841" y="3249466"/>
              <a:ext cx="4611895" cy="1063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정보: 네이버 키워드 도구(2020.3~2021.3)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내용: 월간 성별별 검색 사용자 통계, 월간 나이대별 검색 사용자 통계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sng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스킨푸드의 주 타겟층은 20대 초반~30대 여성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6"/>
          <p:cNvSpPr/>
          <p:nvPr/>
        </p:nvSpPr>
        <p:spPr>
          <a:xfrm>
            <a:off x="9674914" y="2647999"/>
            <a:ext cx="1666527" cy="33529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비건 화장품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6"/>
          <p:cNvPicPr preferRelativeResize="0"/>
          <p:nvPr/>
        </p:nvPicPr>
        <p:blipFill rotWithShape="1">
          <a:blip r:embed="rId5">
            <a:alphaModFix/>
          </a:blip>
          <a:srcRect t="54819"/>
          <a:stretch/>
        </p:blipFill>
        <p:spPr>
          <a:xfrm>
            <a:off x="6583850" y="3078659"/>
            <a:ext cx="4757591" cy="2370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6"/>
          <p:cNvGrpSpPr/>
          <p:nvPr/>
        </p:nvGrpSpPr>
        <p:grpSpPr>
          <a:xfrm>
            <a:off x="807515" y="906344"/>
            <a:ext cx="10995551" cy="372268"/>
            <a:chOff x="734772" y="639928"/>
            <a:chExt cx="10995551" cy="372268"/>
          </a:xfrm>
        </p:grpSpPr>
        <p:cxnSp>
          <p:nvCxnSpPr>
            <p:cNvPr id="207" name="Google Shape;207;p6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8" name="Google Shape;208;p6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요즘 화장품 시장 트렌드, 비건 화장품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6"/>
          <p:cNvSpPr txBox="1"/>
          <p:nvPr/>
        </p:nvSpPr>
        <p:spPr>
          <a:xfrm>
            <a:off x="2301094" y="5097019"/>
            <a:ext cx="184731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ko-KR" sz="1100" b="0" i="1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1100" b="0" i="1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100" b="0" i="1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6"/>
          <p:cNvSpPr txBox="1"/>
          <p:nvPr/>
        </p:nvSpPr>
        <p:spPr>
          <a:xfrm>
            <a:off x="2446802" y="4317809"/>
            <a:ext cx="595035" cy="338554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6"/>
          <p:cNvCxnSpPr/>
          <p:nvPr/>
        </p:nvCxnSpPr>
        <p:spPr>
          <a:xfrm>
            <a:off x="5970892" y="2614608"/>
            <a:ext cx="0" cy="3345286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6"/>
          <p:cNvSpPr txBox="1"/>
          <p:nvPr/>
        </p:nvSpPr>
        <p:spPr>
          <a:xfrm>
            <a:off x="6617224" y="5508220"/>
            <a:ext cx="4757591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정보 : 네이버 키워드 도구(2020.3~2021.3)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내용: 월별 검색수 추이, 월간 성별별 검색 사용자 통계,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월간 나이대별 검색 사용자 통계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니즈가 높은 비건 화장품의 주 타겟층은 20대 후반~30대 여성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3" name="Google Shape;213;p6"/>
          <p:cNvGraphicFramePr/>
          <p:nvPr/>
        </p:nvGraphicFramePr>
        <p:xfrm>
          <a:off x="771616" y="221751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{32CCB0FB-A5B5-4EA4-9E6C-E0B196EB361B}</a:tableStyleId>
              </a:tblPr>
              <a:tblGrid>
                <a:gridCol w="105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lang="ko-K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스킨푸드,비건 화장품 시장 비교 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4" name="Google Shape;214;p6"/>
          <p:cNvSpPr txBox="1"/>
          <p:nvPr/>
        </p:nvSpPr>
        <p:spPr>
          <a:xfrm>
            <a:off x="7844506" y="4317809"/>
            <a:ext cx="595035" cy="338554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4097379" y="3768423"/>
            <a:ext cx="855850" cy="1628678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9831975" y="3768422"/>
            <a:ext cx="595036" cy="1727421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4082461" y="3427041"/>
            <a:ext cx="9893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20~39세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9619349" y="3427041"/>
            <a:ext cx="9893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25~39세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5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224" name="Google Shape;224;p35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5" name="Google Shape;225;p35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35"/>
          <p:cNvSpPr txBox="1"/>
          <p:nvPr/>
        </p:nvSpPr>
        <p:spPr>
          <a:xfrm>
            <a:off x="67165" y="107752"/>
            <a:ext cx="508540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브랜드 및 시장 분석 - 유아 용품 시장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35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228" name="Google Shape;228;p35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9" name="Google Shape;229;p35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저출산에도 불구하고 매년 증가하는 유아 시장의 거래량</a:t>
              </a:r>
              <a:endParaRPr sz="16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0" name="Google Shape;2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962" y="2385072"/>
            <a:ext cx="5675811" cy="2933700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" name="Google Shape;231;p35"/>
          <p:cNvSpPr txBox="1"/>
          <p:nvPr/>
        </p:nvSpPr>
        <p:spPr>
          <a:xfrm>
            <a:off x="218961" y="5423898"/>
            <a:ext cx="400049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 : 통계청 2017 ~ 2020 아동 유아용품 , 온라인 쇼핑몰 거래액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>
            <a:off x="218961" y="5709944"/>
            <a:ext cx="5595913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3" name="Google Shape;233;p35"/>
          <p:cNvCxnSpPr/>
          <p:nvPr/>
        </p:nvCxnSpPr>
        <p:spPr>
          <a:xfrm>
            <a:off x="6276499" y="5709944"/>
            <a:ext cx="5663489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4" name="Google Shape;234;p35"/>
          <p:cNvSpPr txBox="1"/>
          <p:nvPr/>
        </p:nvSpPr>
        <p:spPr>
          <a:xfrm>
            <a:off x="6276498" y="5432963"/>
            <a:ext cx="4222178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2018년 2월 ~ 2019년 2월 28일까지 어린이 화장품 트렌드 분석 결과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6276498" y="5996381"/>
            <a:ext cx="56758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세대에게 화장품 선택시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중요시 되는 요소는 </a:t>
            </a: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성분</a:t>
            </a: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924621" y="1304900"/>
            <a:ext cx="589776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</a:t>
            </a: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출산율: 2018년부터 0.98명대를 시작으로 2020년 0.84명 기록에도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불구하고 확대되고 있는 유아용품 시장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엄마들을 주 타켓층으로 선정한 이유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6499" y="2385072"/>
            <a:ext cx="5696539" cy="2933700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35"/>
          <p:cNvSpPr txBox="1"/>
          <p:nvPr/>
        </p:nvSpPr>
        <p:spPr>
          <a:xfrm>
            <a:off x="218961" y="5996381"/>
            <a:ext cx="567581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매년 </a:t>
            </a:r>
            <a:r>
              <a:rPr lang="ko-KR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감소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하는 </a:t>
            </a:r>
            <a:r>
              <a:rPr lang="ko-KR"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출산율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에도 불구하고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증가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하고 있는 </a:t>
            </a: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유아용품 시장 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5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아이에게</a:t>
            </a:r>
            <a:r>
              <a:rPr lang="ko-K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보다 </a:t>
            </a:r>
            <a:r>
              <a:rPr lang="ko-KR" sz="2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좋은 제품</a:t>
            </a:r>
            <a:r>
              <a:rPr lang="ko-K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또 육아에 편리하다면 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과감히 지갑을 여는 </a:t>
            </a:r>
            <a:r>
              <a:rPr lang="ko-K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MZ세대 부모들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2335500" y="1412060"/>
            <a:ext cx="788199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20대 후반~30 대-&gt; 아이 엄마</a:t>
            </a:r>
            <a:endParaRPr sz="4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32"/>
          <p:cNvGrpSpPr/>
          <p:nvPr/>
        </p:nvGrpSpPr>
        <p:grpSpPr>
          <a:xfrm>
            <a:off x="0" y="0"/>
            <a:ext cx="12192000" cy="569889"/>
            <a:chOff x="0" y="0"/>
            <a:chExt cx="12192000" cy="569889"/>
          </a:xfrm>
        </p:grpSpPr>
        <p:sp>
          <p:nvSpPr>
            <p:cNvPr id="246" name="Google Shape;246;p32"/>
            <p:cNvSpPr/>
            <p:nvPr/>
          </p:nvSpPr>
          <p:spPr>
            <a:xfrm>
              <a:off x="0" y="0"/>
              <a:ext cx="12192000" cy="569888"/>
            </a:xfrm>
            <a:prstGeom prst="rect">
              <a:avLst/>
            </a:prstGeom>
            <a:solidFill>
              <a:srgbClr val="FFDE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7" name="Google Shape;247;p32"/>
            <p:cNvPicPr preferRelativeResize="0"/>
            <p:nvPr/>
          </p:nvPicPr>
          <p:blipFill rotWithShape="1">
            <a:blip r:embed="rId3">
              <a:alphaModFix/>
            </a:blip>
            <a:srcRect t="41118" b="36319"/>
            <a:stretch/>
          </p:blipFill>
          <p:spPr>
            <a:xfrm>
              <a:off x="9666214" y="0"/>
              <a:ext cx="2525786" cy="5698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32"/>
          <p:cNvSpPr txBox="1"/>
          <p:nvPr/>
        </p:nvSpPr>
        <p:spPr>
          <a:xfrm>
            <a:off x="67165" y="107752"/>
            <a:ext cx="48676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브랜드 및 시장 분석 - 선크림 spf 조작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32"/>
          <p:cNvGrpSpPr/>
          <p:nvPr/>
        </p:nvGrpSpPr>
        <p:grpSpPr>
          <a:xfrm>
            <a:off x="864601" y="861076"/>
            <a:ext cx="10995551" cy="372268"/>
            <a:chOff x="734772" y="639928"/>
            <a:chExt cx="10995551" cy="372268"/>
          </a:xfrm>
        </p:grpSpPr>
        <p:cxnSp>
          <p:nvCxnSpPr>
            <p:cNvPr id="250" name="Google Shape;250;p32"/>
            <p:cNvCxnSpPr/>
            <p:nvPr/>
          </p:nvCxnSpPr>
          <p:spPr>
            <a:xfrm>
              <a:off x="734772" y="1012196"/>
              <a:ext cx="10995551" cy="0"/>
            </a:xfrm>
            <a:prstGeom prst="straightConnector1">
              <a:avLst/>
            </a:prstGeom>
            <a:noFill/>
            <a:ln w="9525" cap="flat" cmpd="sng">
              <a:solidFill>
                <a:srgbClr val="E5C59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1" name="Google Shape;251;p32"/>
            <p:cNvSpPr txBox="1"/>
            <p:nvPr/>
          </p:nvSpPr>
          <p:spPr>
            <a:xfrm>
              <a:off x="794792" y="639928"/>
              <a:ext cx="1087551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소비자들의 선케어 선택 기준</a:t>
              </a:r>
              <a:endParaRPr sz="16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2" name="Google Shape;25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962" y="2184295"/>
            <a:ext cx="5877038" cy="32053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/>
        </p:nvSpPr>
        <p:spPr>
          <a:xfrm>
            <a:off x="562910" y="5501545"/>
            <a:ext cx="2465229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출처: The KBEAUTY SCIENCE 뉴스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695261" y="2445437"/>
            <a:ext cx="639772" cy="268497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924621" y="1304900"/>
            <a:ext cx="589776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선케어 제품을 선택할때 가장 중요한 요소인 자외선 차단 효과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〮 But, 최근 SPF지수를 조작한 사건 발생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520911" y="5929330"/>
            <a:ext cx="54409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선케어 선택 기준 조사 결과,</a:t>
            </a: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30.9%</a:t>
            </a: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자외선 차단력이 1위</a:t>
            </a: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차지 (성인 기준)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6508860" y="5929330"/>
            <a:ext cx="53345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국내뿐만 아니라 해외에서도 선케어 제품 선택시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중요한 건 </a:t>
            </a:r>
            <a:r>
              <a:rPr lang="ko-KR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SPF지수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2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4420" y="3786965"/>
            <a:ext cx="5285732" cy="1729967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32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74420" y="1924641"/>
            <a:ext cx="5285732" cy="1570141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0" name="Google Shape;260;p32"/>
          <p:cNvSpPr/>
          <p:nvPr/>
        </p:nvSpPr>
        <p:spPr>
          <a:xfrm>
            <a:off x="6644561" y="2695476"/>
            <a:ext cx="5145450" cy="4179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32"/>
          <p:cNvCxnSpPr/>
          <p:nvPr/>
        </p:nvCxnSpPr>
        <p:spPr>
          <a:xfrm>
            <a:off x="6654681" y="2165779"/>
            <a:ext cx="2196356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>
            <a:off x="6654681" y="3995563"/>
            <a:ext cx="3794336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32"/>
          <p:cNvCxnSpPr/>
          <p:nvPr/>
        </p:nvCxnSpPr>
        <p:spPr>
          <a:xfrm>
            <a:off x="520912" y="5790277"/>
            <a:ext cx="5440913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64" name="Google Shape;264;p32"/>
          <p:cNvCxnSpPr/>
          <p:nvPr/>
        </p:nvCxnSpPr>
        <p:spPr>
          <a:xfrm>
            <a:off x="6654681" y="5790276"/>
            <a:ext cx="5145450" cy="1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65" name="Google Shape;265;p32"/>
          <p:cNvCxnSpPr/>
          <p:nvPr/>
        </p:nvCxnSpPr>
        <p:spPr>
          <a:xfrm>
            <a:off x="6200158" y="1915579"/>
            <a:ext cx="0" cy="360135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2386</Words>
  <Application>Microsoft Office PowerPoint</Application>
  <PresentationFormat>와이드스크린</PresentationFormat>
  <Paragraphs>455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yy p</dc:creator>
  <cp:lastModifiedBy>hyemin0057@gmail.com</cp:lastModifiedBy>
  <cp:revision>1</cp:revision>
  <dcterms:created xsi:type="dcterms:W3CDTF">2021-03-19T05:21:58Z</dcterms:created>
  <dcterms:modified xsi:type="dcterms:W3CDTF">2021-03-25T14:25:33Z</dcterms:modified>
</cp:coreProperties>
</file>